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5"/>
  </p:notesMasterIdLst>
  <p:sldIdLst>
    <p:sldId id="306" r:id="rId2"/>
    <p:sldId id="256" r:id="rId3"/>
    <p:sldId id="257" r:id="rId4"/>
    <p:sldId id="258" r:id="rId5"/>
    <p:sldId id="259" r:id="rId6"/>
    <p:sldId id="318" r:id="rId7"/>
    <p:sldId id="260" r:id="rId8"/>
    <p:sldId id="319" r:id="rId9"/>
    <p:sldId id="329" r:id="rId10"/>
    <p:sldId id="331" r:id="rId11"/>
    <p:sldId id="333" r:id="rId12"/>
    <p:sldId id="322" r:id="rId13"/>
    <p:sldId id="323" r:id="rId14"/>
    <p:sldId id="296" r:id="rId15"/>
    <p:sldId id="299" r:id="rId16"/>
    <p:sldId id="325" r:id="rId17"/>
    <p:sldId id="335" r:id="rId18"/>
    <p:sldId id="310" r:id="rId19"/>
    <p:sldId id="265" r:id="rId20"/>
    <p:sldId id="266" r:id="rId21"/>
    <p:sldId id="339" r:id="rId22"/>
    <p:sldId id="272" r:id="rId23"/>
    <p:sldId id="336" r:id="rId24"/>
    <p:sldId id="274" r:id="rId25"/>
    <p:sldId id="278" r:id="rId26"/>
    <p:sldId id="326" r:id="rId27"/>
    <p:sldId id="276" r:id="rId28"/>
    <p:sldId id="279" r:id="rId29"/>
    <p:sldId id="340" r:id="rId30"/>
    <p:sldId id="291" r:id="rId31"/>
    <p:sldId id="292" r:id="rId32"/>
    <p:sldId id="337" r:id="rId33"/>
    <p:sldId id="283" r:id="rId34"/>
    <p:sldId id="284" r:id="rId35"/>
    <p:sldId id="308" r:id="rId36"/>
    <p:sldId id="286" r:id="rId37"/>
    <p:sldId id="287" r:id="rId38"/>
    <p:sldId id="288" r:id="rId39"/>
    <p:sldId id="289" r:id="rId40"/>
    <p:sldId id="307" r:id="rId41"/>
    <p:sldId id="338" r:id="rId42"/>
    <p:sldId id="294" r:id="rId43"/>
    <p:sldId id="295" r:id="rId4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Morales C" initials="SMC" lastIdx="6" clrIdx="0">
    <p:extLst>
      <p:ext uri="{19B8F6BF-5375-455C-9EA6-DF929625EA0E}">
        <p15:presenceInfo xmlns:p15="http://schemas.microsoft.com/office/powerpoint/2012/main" userId="0ec48bb9e76b3cf0" providerId="Windows Live"/>
      </p:ext>
    </p:extLst>
  </p:cmAuthor>
  <p:cmAuthor id="2" name="Andrea Pizarro Canales" initials="APC" lastIdx="4" clrIdx="1">
    <p:extLst>
      <p:ext uri="{19B8F6BF-5375-455C-9EA6-DF929625EA0E}">
        <p15:presenceInfo xmlns:p15="http://schemas.microsoft.com/office/powerpoint/2012/main" userId="Andrea Pizarro Cana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963F1F-9AA2-467A-B6C9-AC18084535C2}">
  <a:tblStyle styleId="{F8963F1F-9AA2-467A-B6C9-AC18084535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7" autoAdjust="0"/>
    <p:restoredTop sz="94886"/>
  </p:normalViewPr>
  <p:slideViewPr>
    <p:cSldViewPr snapToGrid="0" snapToObjects="1">
      <p:cViewPr varScale="1">
        <p:scale>
          <a:sx n="114" d="100"/>
          <a:sy n="114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46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71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5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94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73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68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46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626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353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59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64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25B01-2846-4A3B-95D9-26773C558485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2510E-E6BE-4D91-89FF-5B030DBD4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6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45914" y="365125"/>
            <a:ext cx="10007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639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forms.gle/o8GP8tckCHY7HmmB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yectodescartes.org/uudd/index_nivel.htm" TargetMode="External"/><Relationship Id="rId2" Type="http://schemas.openxmlformats.org/officeDocument/2006/relationships/hyperlink" Target="https://proyectodescartes.org/uudd/materiales_didacticos/ej_fracciones-JS/jarrasnu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7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60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jp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30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12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5.png"/><Relationship Id="rId11" Type="http://schemas.openxmlformats.org/officeDocument/2006/relationships/image" Target="../media/image360.png"/><Relationship Id="rId5" Type="http://schemas.openxmlformats.org/officeDocument/2006/relationships/image" Target="../media/image34.png"/><Relationship Id="rId10" Type="http://schemas.openxmlformats.org/officeDocument/2006/relationships/image" Target="../media/image350.png"/><Relationship Id="rId4" Type="http://schemas.openxmlformats.org/officeDocument/2006/relationships/image" Target="../media/image1.jp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4.xml"/><Relationship Id="rId7" Type="http://schemas.openxmlformats.org/officeDocument/2006/relationships/hyperlink" Target="https://es.khanacademy.org/math/arithmetic/fraction-arithmetic/arith-review-visualizing-equiv-frac/v/equivalent-amount-of-pizza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hyperlink" Target="https://es.khanacademy.org/math/arithmetic/fraction-arithmetic/arith-review-fractions-on-the-number-line/v/fractions-on-a-number-line" TargetMode="External"/><Relationship Id="rId5" Type="http://schemas.openxmlformats.org/officeDocument/2006/relationships/hyperlink" Target="https://es.khanacademy.org/math/arithmetic/fraction-arithmetic/arith-review-fractions-intro/v/fraction-basics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1.jp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es.khanacademy.org/math/arithmetic/fraction-arithmetic/arith-review-decompose-fractions/v/decomposing-a-fraction-visuall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hyperlink" Target="https://es.khanacademy.org/math/arithmetic/fraction-arithmetic/arith-review-common-denominators/v/finding-common-denominators" TargetMode="External"/><Relationship Id="rId5" Type="http://schemas.openxmlformats.org/officeDocument/2006/relationships/hyperlink" Target="https://es.khanacademy.org/math/arithmetic/fraction-arithmetic/arith-review-comparing-fractions/v/comparing-fractions-with-greater-than-and-less-than-symbols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1.jp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44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46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47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48.png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o8GP8tckCHY7HmmB6" TargetMode="External"/><Relationship Id="rId2" Type="http://schemas.openxmlformats.org/officeDocument/2006/relationships/hyperlink" Target="https://forms.gle/J8JB6jGK2U1LqX196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79CDBBF-95DC-8F4C-9DD7-BF86C6EDC938}"/>
              </a:ext>
            </a:extLst>
          </p:cNvPr>
          <p:cNvSpPr/>
          <p:nvPr/>
        </p:nvSpPr>
        <p:spPr>
          <a:xfrm>
            <a:off x="634482" y="1214774"/>
            <a:ext cx="106182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accent1"/>
                </a:solidFill>
              </a:rPr>
              <a:t>El presente instrumento tiene como finalidad conocer los aprendizajes que se alcanzan durante la implementación de los talleres. </a:t>
            </a:r>
            <a:r>
              <a:rPr lang="es-MX" sz="3200" b="1" dirty="0">
                <a:solidFill>
                  <a:schemeClr val="accent1"/>
                </a:solidFill>
              </a:rPr>
              <a:t>Se debe contestar dos veces</a:t>
            </a:r>
            <a:r>
              <a:rPr lang="es-MX" sz="3200" dirty="0">
                <a:solidFill>
                  <a:schemeClr val="accent1"/>
                </a:solidFill>
              </a:rPr>
              <a:t>: uno al </a:t>
            </a:r>
            <a:r>
              <a:rPr lang="es-MX" sz="3200" u="sng" dirty="0">
                <a:solidFill>
                  <a:schemeClr val="accent1"/>
                </a:solidFill>
              </a:rPr>
              <a:t>comienzo</a:t>
            </a:r>
            <a:r>
              <a:rPr lang="es-MX" sz="3200" dirty="0">
                <a:solidFill>
                  <a:schemeClr val="accent1"/>
                </a:solidFill>
              </a:rPr>
              <a:t> de cada sesión y otra, </a:t>
            </a:r>
            <a:r>
              <a:rPr lang="es-MX" sz="3200" u="sng" dirty="0">
                <a:solidFill>
                  <a:schemeClr val="accent1"/>
                </a:solidFill>
              </a:rPr>
              <a:t>al finalizar</a:t>
            </a:r>
            <a:r>
              <a:rPr lang="es-MX" sz="3200" dirty="0">
                <a:solidFill>
                  <a:schemeClr val="accent1"/>
                </a:solidFill>
              </a:rPr>
              <a:t> la experiencia. </a:t>
            </a:r>
          </a:p>
          <a:p>
            <a:pPr marL="0" indent="0">
              <a:buNone/>
            </a:pPr>
            <a:r>
              <a:rPr lang="es-MX" sz="3200" dirty="0">
                <a:solidFill>
                  <a:schemeClr val="accent1"/>
                </a:solidFill>
              </a:rPr>
              <a:t>Esta información será empleada para seguir mejorando los talleres diseñados por el programa. </a:t>
            </a:r>
          </a:p>
          <a:p>
            <a:pPr marL="0" indent="0">
              <a:buNone/>
            </a:pPr>
            <a:endParaRPr lang="es-CL" sz="3200" dirty="0">
              <a:solidFill>
                <a:schemeClr val="accent1"/>
              </a:solidFill>
            </a:endParaRPr>
          </a:p>
          <a:p>
            <a:r>
              <a:rPr lang="es-CL" sz="3200" dirty="0">
                <a:solidFill>
                  <a:schemeClr val="accent1"/>
                </a:solidFill>
                <a:hlinkClick r:id="rId4"/>
              </a:rPr>
              <a:t>https://forms.gle</a:t>
            </a:r>
            <a:r>
              <a:rPr lang="es-CL" sz="3200">
                <a:solidFill>
                  <a:schemeClr val="accent1"/>
                </a:solidFill>
                <a:hlinkClick r:id="rId4"/>
              </a:rPr>
              <a:t>/o8GP8tckCHY7HmmB6</a:t>
            </a:r>
            <a:endParaRPr lang="es-CL" sz="3200">
              <a:solidFill>
                <a:schemeClr val="accent1"/>
              </a:solidFill>
            </a:endParaRPr>
          </a:p>
          <a:p>
            <a:endParaRPr lang="es-CL" sz="3200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38540B-AE9D-204B-8829-643AD7643106}"/>
              </a:ext>
            </a:extLst>
          </p:cNvPr>
          <p:cNvSpPr txBox="1"/>
          <p:nvPr/>
        </p:nvSpPr>
        <p:spPr>
          <a:xfrm>
            <a:off x="1511559" y="447869"/>
            <a:ext cx="559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dirty="0">
                <a:solidFill>
                  <a:schemeClr val="tx1"/>
                </a:solidFill>
              </a:rPr>
              <a:t>Ticket de entrada</a:t>
            </a:r>
          </a:p>
        </p:txBody>
      </p:sp>
    </p:spTree>
    <p:extLst>
      <p:ext uri="{BB962C8B-B14F-4D97-AF65-F5344CB8AC3E}">
        <p14:creationId xmlns:p14="http://schemas.microsoft.com/office/powerpoint/2010/main" val="199474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8;p18">
            <a:extLst>
              <a:ext uri="{FF2B5EF4-FFF2-40B4-BE49-F238E27FC236}">
                <a16:creationId xmlns:a16="http://schemas.microsoft.com/office/drawing/2014/main" id="{FEA615A5-7E51-FE4E-A671-683705C536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660952">
            <a:off x="2806864" y="2060867"/>
            <a:ext cx="6129338" cy="2871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BDD7CC-2DB2-4325-8F62-E8BA907A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09" y="388648"/>
            <a:ext cx="10014856" cy="1235075"/>
          </a:xfrm>
        </p:spPr>
        <p:txBody>
          <a:bodyPr/>
          <a:lstStyle/>
          <a:p>
            <a:r>
              <a:rPr lang="es-CL" sz="3600" b="1" dirty="0"/>
              <a:t>Actividad 1.2</a:t>
            </a:r>
            <a:br>
              <a:rPr lang="es-CL" sz="3600" b="1" dirty="0"/>
            </a:br>
            <a:r>
              <a:rPr lang="es-CL" sz="2800" dirty="0"/>
              <a:t>Contexto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FBCD8-FAF9-4B5E-A1C0-460CDC34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13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>
                <a:sym typeface="Calibri"/>
              </a:rPr>
              <a:t>¿Qué hacemos si necesitamos que la varilla de madera sea dividida en 3 partes iguales? </a:t>
            </a: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r>
              <a:rPr lang="es-CL" dirty="0">
                <a:sym typeface="Calibri"/>
              </a:rPr>
              <a:t>        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882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DD7CC-2DB2-4325-8F62-E8BA907A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09" y="388648"/>
            <a:ext cx="10014856" cy="1235075"/>
          </a:xfrm>
        </p:spPr>
        <p:txBody>
          <a:bodyPr/>
          <a:lstStyle/>
          <a:p>
            <a:r>
              <a:rPr lang="es-CL" sz="3600" b="1" dirty="0"/>
              <a:t>Actividad 1.2</a:t>
            </a:r>
            <a:br>
              <a:rPr lang="es-CL" sz="3600" b="1" dirty="0"/>
            </a:br>
            <a:r>
              <a:rPr lang="es-CL" sz="2800" dirty="0"/>
              <a:t>Contexto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FBCD8-FAF9-4B5E-A1C0-460CDC34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009" y="1623723"/>
            <a:ext cx="10515600" cy="31313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>
                <a:sym typeface="Calibri"/>
              </a:rPr>
              <a:t>¿Qué hacemos si necesitamos que la varilla de madera sea dividida en 3 partes iguales? </a:t>
            </a: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r>
              <a:rPr lang="es-CL" dirty="0">
                <a:sym typeface="Calibri"/>
              </a:rPr>
              <a:t>        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F67399-106F-41B2-A7FB-768C85EB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678" y="2586587"/>
            <a:ext cx="7279619" cy="1476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363579" y="5026259"/>
                <a:ext cx="9384632" cy="92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dirty="0"/>
                  <a:t>Si dividimos la varilla en tres partes iguales, entonces cada parte se llama “un tercio de </a:t>
                </a:r>
                <a:r>
                  <a:rPr lang="es-CL" sz="2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</a:t>
                </a:r>
                <a:r>
                  <a:rPr lang="es-CL" dirty="0"/>
                  <a:t> varilla” y se escribe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79" y="5026259"/>
                <a:ext cx="9384632" cy="928652"/>
              </a:xfrm>
              <a:prstGeom prst="rect">
                <a:avLst/>
              </a:prstGeom>
              <a:blipFill>
                <a:blip r:embed="rId3"/>
                <a:stretch>
                  <a:fillRect l="-585" t="-5921" r="-845" b="-263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5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08515-871C-42C6-B477-4C719213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86" y="192518"/>
            <a:ext cx="10007885" cy="1325563"/>
          </a:xfrm>
        </p:spPr>
        <p:txBody>
          <a:bodyPr/>
          <a:lstStyle/>
          <a:p>
            <a:r>
              <a:rPr lang="es-CL" sz="3600" b="1" dirty="0"/>
              <a:t>Actividad 2: Representación de fracciones</a:t>
            </a:r>
            <a:endParaRPr lang="es-CL" sz="3600" b="1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C96530-5A9D-45E3-9632-8B35A2BA5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3487" t="25663" r="24444" b="29641"/>
          <a:stretch/>
        </p:blipFill>
        <p:spPr>
          <a:xfrm>
            <a:off x="209841" y="1526049"/>
            <a:ext cx="5285957" cy="25510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24204" t="36269" r="24550" b="22442"/>
          <a:stretch/>
        </p:blipFill>
        <p:spPr>
          <a:xfrm>
            <a:off x="6144946" y="3236229"/>
            <a:ext cx="5510127" cy="249607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89840" y="4299599"/>
            <a:ext cx="356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 del estudiante 3 Básico, p. 71</a:t>
            </a:r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8165386" y="6107207"/>
            <a:ext cx="3468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Texto del estudiante 4 Básico, p. 37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069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F2EFD-2AD5-4432-A937-9E8699E7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48" y="370053"/>
            <a:ext cx="10007885" cy="810677"/>
          </a:xfrm>
        </p:spPr>
        <p:txBody>
          <a:bodyPr/>
          <a:lstStyle/>
          <a:p>
            <a:r>
              <a:rPr lang="es-CL" sz="2800" b="1" i="1" dirty="0"/>
              <a:t>…¿Qué es una Fracción?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897616" y="1272532"/>
                <a:ext cx="10019490" cy="544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La fracción es un número de la forma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ES" sz="2400" dirty="0"/>
                  <a:t> , donde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/>
                  <a:t>y </a:t>
                </a:r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/>
                  <a:t>son números naturales, con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/>
                  <a:t>distinto de cero. </a:t>
                </a:r>
              </a:p>
              <a:p>
                <a14:m>
                  <m:oMath xmlns:m="http://schemas.openxmlformats.org/officeDocument/2006/math">
                    <m:r>
                      <a:rPr lang="es-ES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ES" sz="2400" dirty="0"/>
                  <a:t> recibe el nombre de denominador e indica las partes en que ha sido divido un todo o un entero.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" sz="2400" dirty="0"/>
                  <a:t> recibe el nombre de numerador y corresponde a las partes que se han seleccionado del entero.</a:t>
                </a:r>
              </a:p>
              <a:p>
                <a:endParaRPr lang="es-ES" sz="2400" dirty="0"/>
              </a:p>
              <a:p>
                <a:r>
                  <a:rPr lang="es-ES" sz="2400" dirty="0"/>
                  <a:t>Los números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sz="2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2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ES" sz="2400" i="1" dirty="0">
                    <a:latin typeface="Cambria Math" panose="02040503050406030204" pitchFamily="18" charset="0"/>
                  </a:rPr>
                  <a:t>  </a:t>
                </a:r>
                <a:r>
                  <a:rPr lang="es-ES" sz="2400" dirty="0"/>
                  <a:t>son ejemplos de fracciones unitarias, dado que su numerador es igual a 1.</a:t>
                </a:r>
              </a:p>
              <a:p>
                <a:endParaRPr lang="es-ES" sz="2400" dirty="0"/>
              </a:p>
              <a:p>
                <a:r>
                  <a:rPr lang="es-CL" sz="2400" dirty="0">
                    <a:hlinkClick r:id="rId2"/>
                  </a:rPr>
                  <a:t>https://proyectodescartes.org/uudd/materiales_didacticos/ej_fracciones-JS/jarrasnu.htm</a:t>
                </a:r>
                <a:endParaRPr lang="es-CL" sz="2400" dirty="0"/>
              </a:p>
              <a:p>
                <a:endParaRPr lang="es-ES" sz="2400" dirty="0"/>
              </a:p>
              <a:p>
                <a:r>
                  <a:rPr lang="es-CL" sz="2400" u="sng" dirty="0">
                    <a:hlinkClick r:id="rId3"/>
                  </a:rPr>
                  <a:t>https://proyectodescartes.org/uudd/index_nivel.htm</a:t>
                </a:r>
                <a:endParaRPr lang="es-CL" sz="2400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16" y="1272532"/>
                <a:ext cx="10019490" cy="5449633"/>
              </a:xfrm>
              <a:prstGeom prst="rect">
                <a:avLst/>
              </a:prstGeom>
              <a:blipFill>
                <a:blip r:embed="rId4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37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adroTexto 68">
            <a:extLst>
              <a:ext uri="{FF2B5EF4-FFF2-40B4-BE49-F238E27FC236}">
                <a16:creationId xmlns:a16="http://schemas.microsoft.com/office/drawing/2014/main" id="{2EA99D44-2861-2244-BA67-5E9E6525E8FF}"/>
              </a:ext>
            </a:extLst>
          </p:cNvPr>
          <p:cNvSpPr txBox="1"/>
          <p:nvPr/>
        </p:nvSpPr>
        <p:spPr>
          <a:xfrm>
            <a:off x="1094282" y="6003888"/>
            <a:ext cx="1083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¿Qué particularidad tienen estas fracciones en las fichas de madera?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ángulo 91">
                <a:extLst>
                  <a:ext uri="{FF2B5EF4-FFF2-40B4-BE49-F238E27FC236}">
                    <a16:creationId xmlns:a16="http://schemas.microsoft.com/office/drawing/2014/main" id="{9470108F-3958-F44F-94FD-B3AFB3CEF425}"/>
                  </a:ext>
                </a:extLst>
              </p:cNvPr>
              <p:cNvSpPr/>
              <p:nvPr/>
            </p:nvSpPr>
            <p:spPr>
              <a:xfrm>
                <a:off x="8920933" y="4779790"/>
                <a:ext cx="437940" cy="782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2" name="Rectángulo 91">
                <a:extLst>
                  <a:ext uri="{FF2B5EF4-FFF2-40B4-BE49-F238E27FC236}">
                    <a16:creationId xmlns:a16="http://schemas.microsoft.com/office/drawing/2014/main" id="{9470108F-3958-F44F-94FD-B3AFB3CEF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33" y="4779790"/>
                <a:ext cx="437940" cy="782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ángulo 94">
                <a:extLst>
                  <a:ext uri="{FF2B5EF4-FFF2-40B4-BE49-F238E27FC236}">
                    <a16:creationId xmlns:a16="http://schemas.microsoft.com/office/drawing/2014/main" id="{E109853F-97E0-144A-ABD3-A780DE77A2C6}"/>
                  </a:ext>
                </a:extLst>
              </p:cNvPr>
              <p:cNvSpPr/>
              <p:nvPr/>
            </p:nvSpPr>
            <p:spPr>
              <a:xfrm>
                <a:off x="8914587" y="1982437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5" name="Rectángulo 94">
                <a:extLst>
                  <a:ext uri="{FF2B5EF4-FFF2-40B4-BE49-F238E27FC236}">
                    <a16:creationId xmlns:a16="http://schemas.microsoft.com/office/drawing/2014/main" id="{E109853F-97E0-144A-ABD3-A780DE77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587" y="1982437"/>
                <a:ext cx="43794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05E841C5-2497-C54B-A5C9-22B4013A49D0}"/>
                  </a:ext>
                </a:extLst>
              </p:cNvPr>
              <p:cNvSpPr/>
              <p:nvPr/>
            </p:nvSpPr>
            <p:spPr>
              <a:xfrm>
                <a:off x="3134234" y="2016195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05E841C5-2497-C54B-A5C9-22B4013A4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34" y="2016195"/>
                <a:ext cx="43794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A857C9C8-7233-7D4B-84AC-F960014F2E7B}"/>
                  </a:ext>
                </a:extLst>
              </p:cNvPr>
              <p:cNvSpPr/>
              <p:nvPr/>
            </p:nvSpPr>
            <p:spPr>
              <a:xfrm>
                <a:off x="3311526" y="4714010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A857C9C8-7233-7D4B-84AC-F960014F2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6" y="4714010"/>
                <a:ext cx="43794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CuadroTexto 97">
            <a:extLst>
              <a:ext uri="{FF2B5EF4-FFF2-40B4-BE49-F238E27FC236}">
                <a16:creationId xmlns:a16="http://schemas.microsoft.com/office/drawing/2014/main" id="{5E050B35-5FF4-5C41-BC19-FD50B0D14F37}"/>
              </a:ext>
            </a:extLst>
          </p:cNvPr>
          <p:cNvSpPr txBox="1"/>
          <p:nvPr/>
        </p:nvSpPr>
        <p:spPr>
          <a:xfrm>
            <a:off x="9286475" y="1992091"/>
            <a:ext cx="433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/>
              <a:t>=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47E66ABD-78ED-514C-9C21-9C3062F5C2A9}"/>
              </a:ext>
            </a:extLst>
          </p:cNvPr>
          <p:cNvSpPr txBox="1"/>
          <p:nvPr/>
        </p:nvSpPr>
        <p:spPr>
          <a:xfrm>
            <a:off x="3707325" y="4689033"/>
            <a:ext cx="433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/>
              <a:t>=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E22192FC-F706-674A-BE5B-77126ACFF773}"/>
              </a:ext>
            </a:extLst>
          </p:cNvPr>
          <p:cNvSpPr txBox="1"/>
          <p:nvPr/>
        </p:nvSpPr>
        <p:spPr>
          <a:xfrm>
            <a:off x="3488121" y="1961314"/>
            <a:ext cx="433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/>
              <a:t>=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5AC71A84-9D8D-7348-B43A-5B75ABBD4C70}"/>
              </a:ext>
            </a:extLst>
          </p:cNvPr>
          <p:cNvSpPr txBox="1"/>
          <p:nvPr/>
        </p:nvSpPr>
        <p:spPr>
          <a:xfrm>
            <a:off x="9283513" y="4831915"/>
            <a:ext cx="433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/>
              <a:t>=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D15AD5A-27B7-3B45-8988-F8D2982A2420}"/>
              </a:ext>
            </a:extLst>
          </p:cNvPr>
          <p:cNvSpPr txBox="1"/>
          <p:nvPr/>
        </p:nvSpPr>
        <p:spPr>
          <a:xfrm>
            <a:off x="9775310" y="2094188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1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02621626-FE52-2B4E-8C19-83687E21063F}"/>
              </a:ext>
            </a:extLst>
          </p:cNvPr>
          <p:cNvSpPr txBox="1"/>
          <p:nvPr/>
        </p:nvSpPr>
        <p:spPr>
          <a:xfrm>
            <a:off x="4189591" y="4812143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1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7FC2E270-3326-2B42-9198-6A5EB81D6FFC}"/>
              </a:ext>
            </a:extLst>
          </p:cNvPr>
          <p:cNvSpPr txBox="1"/>
          <p:nvPr/>
        </p:nvSpPr>
        <p:spPr>
          <a:xfrm>
            <a:off x="3975857" y="211654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1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D84CB3E-44FE-7F42-BBDE-549980E933B1}"/>
              </a:ext>
            </a:extLst>
          </p:cNvPr>
          <p:cNvSpPr txBox="1"/>
          <p:nvPr/>
        </p:nvSpPr>
        <p:spPr>
          <a:xfrm>
            <a:off x="9740097" y="4940186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F77E99-3907-46FE-A714-1354719B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14" y="2016"/>
            <a:ext cx="10007885" cy="1325563"/>
          </a:xfrm>
        </p:spPr>
        <p:txBody>
          <a:bodyPr/>
          <a:lstStyle/>
          <a:p>
            <a:r>
              <a:rPr lang="es-CL" dirty="0"/>
              <a:t>Fracciones unidad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07A903A-C2EC-4B7D-9E51-9696CDFFE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7922" y="1560494"/>
            <a:ext cx="1614160" cy="14796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8DEBBFB-84BF-4121-84D8-7F41FB4FE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614" y="4237943"/>
            <a:ext cx="1579388" cy="150417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2616D2A-E958-4F09-82D1-602B24C8F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111" y="1581588"/>
            <a:ext cx="1579388" cy="154842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93AC265-9EFA-49F0-94C4-37BB7D3E48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7380" y="4245700"/>
            <a:ext cx="1614160" cy="14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3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ED5C9-3981-486B-A809-4CD27942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/>
              <a:t>Actividad 3: Reconociendo fracciones como parte de un todo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20D094-5010-4174-8145-CA8E92B2E72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¿Qué fracción del conjunto de caritas es de color amarillo?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188" name="Google Shape;188;p25"/>
          <p:cNvSpPr txBox="1"/>
          <p:nvPr/>
        </p:nvSpPr>
        <p:spPr>
          <a:xfrm>
            <a:off x="3497386" y="4961089"/>
            <a:ext cx="4298980" cy="6527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9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0D480F-9636-4BFC-89B2-1047AEF12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339" y="3046414"/>
            <a:ext cx="4791800" cy="17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99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71103-11ED-4258-9CE9-D1C3351B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23" y="2766218"/>
            <a:ext cx="10007885" cy="1325563"/>
          </a:xfrm>
        </p:spPr>
        <p:txBody>
          <a:bodyPr/>
          <a:lstStyle/>
          <a:p>
            <a:r>
              <a:rPr lang="es-CL" sz="5400" b="1" dirty="0"/>
              <a:t> </a:t>
            </a:r>
            <a:r>
              <a:rPr lang="es-CL" dirty="0"/>
              <a:t>…veamos ahora algunos tipos de fracciones…</a:t>
            </a:r>
          </a:p>
        </p:txBody>
      </p:sp>
    </p:spTree>
    <p:extLst>
      <p:ext uri="{BB962C8B-B14F-4D97-AF65-F5344CB8AC3E}">
        <p14:creationId xmlns:p14="http://schemas.microsoft.com/office/powerpoint/2010/main" val="205773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AFAB6-DEA1-43B1-A644-848DF78F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551304"/>
            <a:ext cx="10504713" cy="1325563"/>
          </a:xfrm>
        </p:spPr>
        <p:txBody>
          <a:bodyPr/>
          <a:lstStyle/>
          <a:p>
            <a:r>
              <a:rPr lang="es-ES" sz="4400" dirty="0"/>
              <a:t>Fracciones propias y fracciones impropias</a:t>
            </a:r>
            <a:endParaRPr lang="es-CL" sz="4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345913" y="2518611"/>
            <a:ext cx="922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¿Qué diferencia observas entre las fracciones                ?</a:t>
            </a:r>
            <a:endParaRPr lang="es-C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227358" y="2397295"/>
                <a:ext cx="1026694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sz="2800" dirty="0"/>
                  <a:t> 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CL" sz="2800" dirty="0"/>
                  <a:t> 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58" y="2397295"/>
                <a:ext cx="1026694" cy="704295"/>
              </a:xfrm>
              <a:prstGeom prst="rect">
                <a:avLst/>
              </a:prstGeom>
              <a:blipFill>
                <a:blip r:embed="rId2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AFAB6-DEA1-43B1-A644-848DF78F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542406"/>
            <a:ext cx="10635342" cy="1325563"/>
          </a:xfrm>
        </p:spPr>
        <p:txBody>
          <a:bodyPr/>
          <a:lstStyle/>
          <a:p>
            <a:r>
              <a:rPr lang="es-ES" sz="4400" dirty="0"/>
              <a:t>Fracciones propias y fracciones impropias</a:t>
            </a:r>
            <a:endParaRPr lang="es-C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B737B03-9E79-43B5-8E34-3E392E2BA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0963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CL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Fracciones como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0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ES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   </m:t>
                    </m:r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s-CL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, reciben el nombre de </a:t>
                </a:r>
                <a:r>
                  <a:rPr lang="es-ES" sz="2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FRACCIONES PROPIAS </a:t>
                </a:r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porque su numerador es menor que el denominador.</a:t>
                </a:r>
              </a:p>
              <a:p>
                <a:pPr marL="457200" lvl="1" indent="0">
                  <a:buNone/>
                </a:pPr>
                <a:r>
                  <a:rPr lang="es-ES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Observemos que en el siguiente ejemplo, el entero (un rectángulo) ha sido fraccionado en sextos, por ende la cantidad de partes amarillas que se muestran corresponden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CL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s-CL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del cuadrado</a:t>
                </a:r>
              </a:p>
              <a:p>
                <a:pPr marL="457200" lvl="1" indent="0">
                  <a:buNone/>
                </a:pPr>
                <a:endParaRPr lang="es-ES" sz="16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s-CL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Fracciones como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s-ES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0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E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 </m:t>
                    </m:r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CL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s-CL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CL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 llaman </a:t>
                </a:r>
                <a:r>
                  <a:rPr lang="es-ES" sz="2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FRACCIONES IMPROPIAS </a:t>
                </a:r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porque su numerador es mayor que el denominador. </a:t>
                </a:r>
              </a:p>
              <a:p>
                <a:pPr marL="457200" lvl="1" indent="0">
                  <a:buNone/>
                </a:pPr>
                <a:r>
                  <a:rPr lang="es-ES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Observemos que en el siguiente ejemplo, el entero (un rectángulo) ha sido fraccionado en sextos, por ende la cantidad de partes amarillas que se muestran corresponden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CL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s-CL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del cuadrado</a:t>
                </a:r>
              </a:p>
              <a:p>
                <a:pPr marL="0" indent="0">
                  <a:buNone/>
                </a:pPr>
                <a:endParaRPr lang="es-E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…estas fracciones impropias se pueden expresar como Números Mixtos, los cuales se representar de la siguiente manera:</a:t>
                </a:r>
                <a:endParaRPr lang="es-CL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b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14</m:t>
                        </m:r>
                      </m:num>
                      <m:den>
                        <m:r>
                          <a:rPr lang="es-CL" sz="2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2000" b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s-CL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S" sz="2000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s-ES" sz="2000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s-ES" sz="2000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+  </m:t>
                    </m:r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s-CL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(recuerda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b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2000" b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 un entero) </a:t>
                </a:r>
              </a:p>
              <a:p>
                <a:pPr marL="0" indent="0">
                  <a:buNone/>
                </a:pPr>
                <a:endParaRPr lang="es-CL" sz="24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24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24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B737B03-9E79-43B5-8E34-3E392E2BA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0963"/>
                <a:ext cx="10515600" cy="4351338"/>
              </a:xfrm>
              <a:blipFill>
                <a:blip r:embed="rId4"/>
                <a:stretch>
                  <a:fillRect l="-638" b="-74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F382FE38-B4B5-495C-9DC0-1EE27495F6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908" b="19332"/>
          <a:stretch/>
        </p:blipFill>
        <p:spPr>
          <a:xfrm>
            <a:off x="7304669" y="4320947"/>
            <a:ext cx="1240013" cy="68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E313B0-4D9B-417A-901F-592306E1D4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572" b="19332"/>
          <a:stretch/>
        </p:blipFill>
        <p:spPr>
          <a:xfrm>
            <a:off x="7268830" y="2649594"/>
            <a:ext cx="655846" cy="6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345440" y="2057545"/>
            <a:ext cx="11287760" cy="208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alibri"/>
              <a:buNone/>
            </a:pPr>
            <a:r>
              <a:rPr lang="es-CL" i="1" dirty="0">
                <a:solidFill>
                  <a:schemeClr val="bg1"/>
                </a:solidFill>
              </a:rPr>
              <a:t>“Modelación de un enfoque de clase para introducir la enseñanza de fracciones</a:t>
            </a:r>
            <a:r>
              <a:rPr lang="es-CL" dirty="0">
                <a:solidFill>
                  <a:schemeClr val="bg1"/>
                </a:solidFill>
              </a:rPr>
              <a:t>”</a:t>
            </a:r>
            <a:br>
              <a:rPr lang="es-CL" dirty="0">
                <a:solidFill>
                  <a:schemeClr val="bg1"/>
                </a:solidFill>
              </a:rPr>
            </a:br>
            <a:br>
              <a:rPr lang="es-CL" dirty="0">
                <a:solidFill>
                  <a:schemeClr val="bg1"/>
                </a:solidFill>
              </a:rPr>
            </a:br>
            <a:r>
              <a:rPr lang="es-CL" i="1" dirty="0">
                <a:solidFill>
                  <a:schemeClr val="bg1"/>
                </a:solidFill>
              </a:rPr>
              <a:t>¿cómo lo haríamos…?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156363" y="2486025"/>
            <a:ext cx="7779069" cy="361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alibri"/>
              <a:buNone/>
            </a:pPr>
            <a:r>
              <a:rPr lang="es-CL" sz="4800" b="1" dirty="0">
                <a:latin typeface="Calibri"/>
                <a:ea typeface="Calibri"/>
                <a:cs typeface="Calibri"/>
                <a:sym typeface="Calibri"/>
              </a:rPr>
              <a:t>TALLER 10: </a:t>
            </a:r>
            <a:br>
              <a:rPr lang="es-C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CL" sz="4800" b="1" dirty="0">
                <a:latin typeface="Calibri"/>
                <a:ea typeface="Calibri"/>
                <a:cs typeface="Calibri"/>
                <a:sym typeface="Calibri"/>
              </a:rPr>
              <a:t> Introducción a la Enseñanza de Fracciones </a:t>
            </a: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02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1034906" y="2691207"/>
            <a:ext cx="10629899" cy="537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6590AB-34CF-4B05-83D8-1A20956D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/>
              <a:t>… reflexionemos…¿cómo organizar una propuesta de enseñanza en torno a la siguiente situación?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874E89-9CBA-4517-83A5-B2C6094D5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9898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dirty="0">
                <a:sym typeface="Calibri"/>
              </a:rPr>
              <a:t>Preguntas orientadoras:</a:t>
            </a:r>
          </a:p>
          <a:p>
            <a:pPr lvl="1">
              <a:spcBef>
                <a:spcPts val="0"/>
              </a:spcBef>
            </a:pPr>
            <a:r>
              <a:rPr lang="es-MX" sz="2000" dirty="0">
                <a:sym typeface="Calibri"/>
              </a:rPr>
              <a:t>¿Cuáles son los conocimientos previos necesarios para la enseñanza de fracciones? </a:t>
            </a:r>
          </a:p>
          <a:p>
            <a:pPr lvl="1">
              <a:spcBef>
                <a:spcPts val="0"/>
              </a:spcBef>
            </a:pPr>
            <a:r>
              <a:rPr lang="es-MX" sz="2000" dirty="0">
                <a:sym typeface="Calibri"/>
              </a:rPr>
              <a:t>¿Cómo enseñamos las fracciones a distancia?</a:t>
            </a: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dirty="0">
              <a:sym typeface="Calibri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3657" t="13840" r="27136" b="52487"/>
          <a:stretch/>
        </p:blipFill>
        <p:spPr>
          <a:xfrm>
            <a:off x="792340" y="1991654"/>
            <a:ext cx="6402355" cy="24632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05700" y="4097767"/>
            <a:ext cx="358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 del estudiante 3 Básico, p. 68</a:t>
            </a:r>
            <a:endParaRPr lang="es-CL" dirty="0"/>
          </a:p>
          <a:p>
            <a:endParaRPr lang="es-C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B3D81-2001-4E5A-B5DA-4BA91CA2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83" y="3311434"/>
            <a:ext cx="9653451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Adición y sustracción de fracciones</a:t>
            </a:r>
          </a:p>
        </p:txBody>
      </p:sp>
    </p:spTree>
    <p:extLst>
      <p:ext uri="{BB962C8B-B14F-4D97-AF65-F5344CB8AC3E}">
        <p14:creationId xmlns:p14="http://schemas.microsoft.com/office/powerpoint/2010/main" val="342541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428C3-9AC9-744E-90B2-097FDB71018D}"/>
              </a:ext>
            </a:extLst>
          </p:cNvPr>
          <p:cNvSpPr txBox="1"/>
          <p:nvPr/>
        </p:nvSpPr>
        <p:spPr>
          <a:xfrm>
            <a:off x="204002" y="681037"/>
            <a:ext cx="10506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AF52C81-E174-4C78-AD51-1E68860B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…Adición y Sustracción de fracciones con igual denominador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3567C755-FAFB-4F17-9F51-62C238B79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2845" y="2040747"/>
                <a:ext cx="10007884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s-CL" sz="3000" dirty="0">
                    <a:cs typeface="Times New Roman" panose="02020603050405020304" pitchFamily="18" charset="0"/>
                  </a:rPr>
                  <a:t>Complete las siguientes adiciones  y sustracciones y responda ¿cómo llegó a la respuesta?</a:t>
                </a:r>
              </a:p>
              <a:p>
                <a:pPr marL="0" indent="0">
                  <a:buNone/>
                </a:pPr>
                <a:endParaRPr lang="es-CL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1+4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=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dirty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CL" dirty="0"/>
              </a:p>
              <a:p>
                <a:endParaRPr lang="es-CL" dirty="0"/>
              </a:p>
              <a:p>
                <a:pPr marL="0" indent="0">
                  <a:buNone/>
                </a:pPr>
                <a:r>
                  <a:rPr lang="es-CL" dirty="0"/>
                  <a:t>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4−2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dirty="0"/>
                  <a:t> =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CL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  <a:p>
                <a:pPr marL="0" indent="0">
                  <a:buNone/>
                </a:pPr>
                <a:r>
                  <a:rPr lang="es-CL" dirty="0"/>
                  <a:t>                            </a:t>
                </a:r>
                <a:endParaRPr lang="es-CL" b="1" i="1" dirty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4" name="Marcador de contenido 3">
                <a:extLst>
                  <a:ext uri="{FF2B5EF4-FFF2-40B4-BE49-F238E27FC236}">
                    <a16:creationId xmlns:a16="http://schemas.microsoft.com/office/drawing/2014/main" id="{3567C755-FAFB-4F17-9F51-62C238B79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845" y="2040747"/>
                <a:ext cx="10007884" cy="4351338"/>
              </a:xfrm>
              <a:blipFill>
                <a:blip r:embed="rId5"/>
                <a:stretch>
                  <a:fillRect l="-1280" t="-39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8076"/>
            <a:ext cx="10007885" cy="1325563"/>
          </a:xfrm>
        </p:spPr>
        <p:txBody>
          <a:bodyPr/>
          <a:lstStyle/>
          <a:p>
            <a:r>
              <a:rPr lang="es-ES" dirty="0"/>
              <a:t>¿cómo estudiar la adición de fracciones empleando contextos y materiales?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092" t="15625" r="24662" b="8356"/>
          <a:stretch/>
        </p:blipFill>
        <p:spPr>
          <a:xfrm>
            <a:off x="838200" y="1941098"/>
            <a:ext cx="5271796" cy="44842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20534" y="6102220"/>
            <a:ext cx="382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 del estudiante 4 Básico, p. 41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592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/>
          <p:nvPr/>
        </p:nvSpPr>
        <p:spPr>
          <a:xfrm>
            <a:off x="1173032" y="1923282"/>
            <a:ext cx="9678471" cy="408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  <a:sym typeface="Calibri"/>
              </a:rPr>
              <a:t>En la enseñanza de las fracciones, el uso de material concreto es fundamental para apoyar la construcción de representaciones mentales y fomentar el tránsito hacia la abstracción.</a:t>
            </a:r>
            <a:endParaRPr sz="36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  <a:sym typeface="Calibri"/>
              </a:rPr>
              <a:t>A continuación mostramos algunos de ellos…</a:t>
            </a:r>
            <a:endParaRPr sz="36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922" y="2602474"/>
            <a:ext cx="3739772" cy="281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9688" y="1690688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8134" y="4366727"/>
            <a:ext cx="2385718" cy="225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0928" y="1824572"/>
            <a:ext cx="19526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71176" y="4292082"/>
            <a:ext cx="2617444" cy="209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967E6E9-A761-4E38-B779-75DCDBD5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 de material concreto para el estudio de las fracciones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BBB4C-1238-4AF7-A099-C3AF6D5A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532" y="2766218"/>
            <a:ext cx="5865377" cy="1325563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Orden de fracciones</a:t>
            </a:r>
          </a:p>
        </p:txBody>
      </p:sp>
    </p:spTree>
    <p:extLst>
      <p:ext uri="{BB962C8B-B14F-4D97-AF65-F5344CB8AC3E}">
        <p14:creationId xmlns:p14="http://schemas.microsoft.com/office/powerpoint/2010/main" val="320133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F6594D-DC45-4A34-8D3F-7216C516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/>
              <a:t>Actividad 4: Comparación de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105283" y="1724525"/>
                <a:ext cx="10557328" cy="198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Cómo justificas qué signo emplear para indicar el orden de las siguientes fracciones?   [ utilice  &gt;,&lt; o = ? ]</a:t>
                </a:r>
              </a:p>
              <a:p>
                <a:endParaRPr lang="es-ES" sz="2400" dirty="0"/>
              </a:p>
              <a:p>
                <a14:m>
                  <m:oMath xmlns:m="http://schemas.openxmlformats.org/officeDocument/2006/math">
                    <m:r>
                      <a:rPr lang="es-CL" sz="3600" b="0" i="1" smtClean="0"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s-CL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CL" sz="3600" i="1">
                        <a:latin typeface="Cambria Math" panose="02040503050406030204" pitchFamily="18" charset="0"/>
                      </a:rPr>
                      <m:t>?</m:t>
                    </m:r>
                    <m:f>
                      <m:fPr>
                        <m:ctrlPr>
                          <a:rPr lang="es-CL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CL" sz="36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f>
                      <m:fPr>
                        <m:ctrlPr>
                          <a:rPr lang="es-CL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s-CL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s-CL" sz="3600" i="1">
                        <a:latin typeface="Cambria Math" panose="02040503050406030204" pitchFamily="18" charset="0"/>
                      </a:rPr>
                      <m:t> ?</m:t>
                    </m:r>
                    <m:f>
                      <m:fPr>
                        <m:ctrlPr>
                          <a:rPr lang="es-CL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CL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s-ES" sz="3600" dirty="0"/>
                  <a:t> 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83" y="1724525"/>
                <a:ext cx="10557328" cy="1987595"/>
              </a:xfrm>
              <a:prstGeom prst="rect">
                <a:avLst/>
              </a:prstGeom>
              <a:blipFill>
                <a:blip r:embed="rId5"/>
                <a:stretch>
                  <a:fillRect l="-1322" t="-1911" b="-19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/>
        </p:nvSpPr>
        <p:spPr>
          <a:xfrm>
            <a:off x="1778000" y="6093014"/>
            <a:ext cx="9172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1" dirty="0">
                <a:solidFill>
                  <a:srgbClr val="0B6EB2"/>
                </a:solidFill>
                <a:latin typeface="Calibri"/>
                <a:ea typeface="Calibri"/>
                <a:cs typeface="Calibri"/>
                <a:sym typeface="Calibri"/>
              </a:rPr>
              <a:t>¿…puede representar en la recta numérica estas fracciones?</a:t>
            </a:r>
            <a:endParaRPr sz="2800" dirty="0"/>
          </a:p>
        </p:txBody>
      </p:sp>
      <p:pic>
        <p:nvPicPr>
          <p:cNvPr id="266" name="Google Shape;26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8561963"/>
            <a:ext cx="1270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9622313"/>
            <a:ext cx="1270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66085838"/>
            <a:ext cx="1651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36"/>
          <p:cNvCxnSpPr/>
          <p:nvPr/>
        </p:nvCxnSpPr>
        <p:spPr>
          <a:xfrm>
            <a:off x="0" y="13158788"/>
            <a:ext cx="0" cy="1270158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71" name="Google Shape;271;p36"/>
          <p:cNvCxnSpPr/>
          <p:nvPr/>
        </p:nvCxnSpPr>
        <p:spPr>
          <a:xfrm>
            <a:off x="0" y="25860375"/>
            <a:ext cx="725805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72" name="Google Shape;272;p36"/>
          <p:cNvCxnSpPr/>
          <p:nvPr/>
        </p:nvCxnSpPr>
        <p:spPr>
          <a:xfrm>
            <a:off x="7258050" y="25860375"/>
            <a:ext cx="0" cy="1270158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73" name="Google Shape;273;p36"/>
          <p:cNvCxnSpPr/>
          <p:nvPr/>
        </p:nvCxnSpPr>
        <p:spPr>
          <a:xfrm>
            <a:off x="0" y="51263550"/>
            <a:ext cx="725805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75" name="Google Shape;275;p36"/>
          <p:cNvCxnSpPr/>
          <p:nvPr/>
        </p:nvCxnSpPr>
        <p:spPr>
          <a:xfrm>
            <a:off x="43548300" y="457200"/>
            <a:ext cx="0" cy="7620952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76" name="Google Shape;276;p36"/>
          <p:cNvCxnSpPr/>
          <p:nvPr/>
        </p:nvCxnSpPr>
        <p:spPr>
          <a:xfrm>
            <a:off x="0" y="76666725"/>
            <a:ext cx="43548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7" name="Google Shape;277;p36"/>
          <p:cNvSpPr/>
          <p:nvPr/>
        </p:nvSpPr>
        <p:spPr>
          <a:xfrm>
            <a:off x="0" y="38561963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 txBox="1"/>
          <p:nvPr/>
        </p:nvSpPr>
        <p:spPr>
          <a:xfrm>
            <a:off x="43548300" y="65779650"/>
            <a:ext cx="43548300" cy="3531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0" y="38815963"/>
            <a:ext cx="7258050" cy="127015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36"/>
          <p:cNvCxnSpPr/>
          <p:nvPr/>
        </p:nvCxnSpPr>
        <p:spPr>
          <a:xfrm>
            <a:off x="3629025" y="51517550"/>
            <a:ext cx="0" cy="1270158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81" name="Google Shape;281;p36"/>
          <p:cNvCxnSpPr/>
          <p:nvPr/>
        </p:nvCxnSpPr>
        <p:spPr>
          <a:xfrm>
            <a:off x="21774150" y="457200"/>
            <a:ext cx="0" cy="7620952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2" name="Google Shape;282;p36"/>
          <p:cNvSpPr/>
          <p:nvPr/>
        </p:nvSpPr>
        <p:spPr>
          <a:xfrm>
            <a:off x="0" y="64219138"/>
            <a:ext cx="7258050" cy="12701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36"/>
          <p:cNvCxnSpPr/>
          <p:nvPr/>
        </p:nvCxnSpPr>
        <p:spPr>
          <a:xfrm>
            <a:off x="3629025" y="76920725"/>
            <a:ext cx="0" cy="1270158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4" name="Google Shape;284;p36"/>
          <p:cNvSpPr/>
          <p:nvPr/>
        </p:nvSpPr>
        <p:spPr>
          <a:xfrm>
            <a:off x="0" y="89622313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43548300" y="65779650"/>
            <a:ext cx="43548300" cy="43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0" y="89876313"/>
            <a:ext cx="7258050" cy="127015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36"/>
          <p:cNvCxnSpPr/>
          <p:nvPr/>
        </p:nvCxnSpPr>
        <p:spPr>
          <a:xfrm>
            <a:off x="3629025" y="102577900"/>
            <a:ext cx="0" cy="1270158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9" name="Google Shape;289;p36"/>
          <p:cNvSpPr/>
          <p:nvPr/>
        </p:nvSpPr>
        <p:spPr>
          <a:xfrm>
            <a:off x="0" y="115279488"/>
            <a:ext cx="7258050" cy="12701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36"/>
          <p:cNvCxnSpPr/>
          <p:nvPr/>
        </p:nvCxnSpPr>
        <p:spPr>
          <a:xfrm>
            <a:off x="3629025" y="127981075"/>
            <a:ext cx="0" cy="1270158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2" name="Google Shape;292;p36"/>
          <p:cNvSpPr/>
          <p:nvPr/>
        </p:nvSpPr>
        <p:spPr>
          <a:xfrm>
            <a:off x="0" y="140682663"/>
            <a:ext cx="7258050" cy="12701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36"/>
          <p:cNvCxnSpPr/>
          <p:nvPr/>
        </p:nvCxnSpPr>
        <p:spPr>
          <a:xfrm>
            <a:off x="3629025" y="153384250"/>
            <a:ext cx="0" cy="1270158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5" name="Google Shape;295;p36"/>
          <p:cNvSpPr/>
          <p:nvPr/>
        </p:nvSpPr>
        <p:spPr>
          <a:xfrm>
            <a:off x="0" y="166085838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43548300" y="65779650"/>
            <a:ext cx="43548300" cy="43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6"/>
          <p:cNvSpPr/>
          <p:nvPr/>
        </p:nvSpPr>
        <p:spPr>
          <a:xfrm>
            <a:off x="0" y="16633983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6"/>
          <p:cNvSpPr/>
          <p:nvPr/>
        </p:nvSpPr>
        <p:spPr>
          <a:xfrm>
            <a:off x="4871777" y="3971598"/>
            <a:ext cx="22576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CL" sz="1200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extracto de </a:t>
            </a:r>
            <a:r>
              <a:rPr lang="es-CL" sz="12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r>
              <a:rPr lang="es-CL" sz="1800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6B4F589-6CED-6A4C-98A3-02B34DF4DED7}"/>
                  </a:ext>
                </a:extLst>
              </p:cNvPr>
              <p:cNvSpPr txBox="1"/>
              <p:nvPr/>
            </p:nvSpPr>
            <p:spPr>
              <a:xfrm>
                <a:off x="2412426" y="5036928"/>
                <a:ext cx="4348065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800" i="1" dirty="0"/>
                  <a:t>¿…Por qué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s-CL" sz="2800" i="1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6B4F589-6CED-6A4C-98A3-02B34DF4D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426" y="5036928"/>
                <a:ext cx="4348065" cy="704552"/>
              </a:xfrm>
              <a:prstGeom prst="rect">
                <a:avLst/>
              </a:prstGeom>
              <a:blipFill>
                <a:blip r:embed="rId8"/>
                <a:stretch>
                  <a:fillRect l="-2945" b="-1120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F48ED63F-DD76-43FA-9E58-8F02A2A191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2941" y="2843957"/>
            <a:ext cx="8045296" cy="2192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3535FB9-19EA-4479-B641-DB73C1F30B58}"/>
                  </a:ext>
                </a:extLst>
              </p:cNvPr>
              <p:cNvSpPr/>
              <p:nvPr/>
            </p:nvSpPr>
            <p:spPr>
              <a:xfrm>
                <a:off x="3422201" y="1900028"/>
                <a:ext cx="62228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fPr>
                        <m:num>
                          <m:r>
                            <a:rPr lang="ar-AE" sz="2800" b="0">
                              <a:latin typeface="Cambria Math" panose="02040503050406030204" pitchFamily="18" charset="0"/>
                              <a:sym typeface="Calibri"/>
                            </a:rPr>
                            <m:t> </m:t>
                          </m:r>
                          <m:r>
                            <a:rPr lang="ar-AE" sz="2800" b="0" i="1">
                              <a:latin typeface="Cambria Math" panose="02040503050406030204" pitchFamily="18" charset="0"/>
                              <a:sym typeface="Calibri"/>
                            </a:rPr>
                            <m:t>1</m:t>
                          </m:r>
                        </m:num>
                        <m:den>
                          <m:r>
                            <a:rPr lang="ar-AE" sz="2800" b="0" i="1"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den>
                      </m:f>
                      <m:r>
                        <a:rPr lang="ar-AE" sz="2800" b="0">
                          <a:latin typeface="Cambria Math" panose="02040503050406030204" pitchFamily="18" charset="0"/>
                          <a:sym typeface="Calibri"/>
                        </a:rPr>
                        <m:t> 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3535FB9-19EA-4479-B641-DB73C1F30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01" y="1900028"/>
                <a:ext cx="622286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50C22EF6-FF74-4726-8020-DD75102C68FE}"/>
                  </a:ext>
                </a:extLst>
              </p:cNvPr>
              <p:cNvSpPr/>
              <p:nvPr/>
            </p:nvSpPr>
            <p:spPr>
              <a:xfrm>
                <a:off x="6096000" y="1934040"/>
                <a:ext cx="62228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fPr>
                        <m:num>
                          <m:r>
                            <a:rPr lang="ar-AE" sz="2800">
                              <a:latin typeface="Cambria Math" panose="02040503050406030204" pitchFamily="18" charset="0"/>
                              <a:sym typeface="Calibri"/>
                            </a:rPr>
                            <m:t> </m:t>
                          </m:r>
                          <m:r>
                            <a:rPr lang="es-CL" sz="2800" b="0" i="1" smtClean="0">
                              <a:latin typeface="Cambria Math" panose="02040503050406030204" pitchFamily="18" charset="0"/>
                              <a:sym typeface="Calibri"/>
                            </a:rPr>
                            <m:t>2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  <a:sym typeface="Calibri"/>
                            </a:rPr>
                            <m:t>4</m:t>
                          </m:r>
                        </m:den>
                      </m:f>
                      <m:r>
                        <a:rPr lang="ar-AE" sz="2800">
                          <a:latin typeface="Cambria Math" panose="02040503050406030204" pitchFamily="18" charset="0"/>
                          <a:sym typeface="Calibri"/>
                        </a:rPr>
                        <m:t> 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50C22EF6-FF74-4726-8020-DD75102C6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34040"/>
                <a:ext cx="622286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E22243C0-ECF1-496D-B783-3BAFB8FC2F12}"/>
                  </a:ext>
                </a:extLst>
              </p:cNvPr>
              <p:cNvSpPr/>
              <p:nvPr/>
            </p:nvSpPr>
            <p:spPr>
              <a:xfrm>
                <a:off x="9080942" y="1921804"/>
                <a:ext cx="622286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smtClean="0"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fPr>
                        <m:num>
                          <m:r>
                            <a:rPr lang="ar-AE" sz="2800">
                              <a:latin typeface="Cambria Math" panose="02040503050406030204" pitchFamily="18" charset="0"/>
                              <a:sym typeface="Calibri"/>
                            </a:rPr>
                            <m:t> </m:t>
                          </m:r>
                          <m:r>
                            <a:rPr lang="es-CL" sz="2800" b="0" i="1" smtClean="0">
                              <a:latin typeface="Cambria Math" panose="02040503050406030204" pitchFamily="18" charset="0"/>
                              <a:sym typeface="Calibri"/>
                            </a:rPr>
                            <m:t>4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  <a:sym typeface="Calibri"/>
                            </a:rPr>
                            <m:t>8</m:t>
                          </m:r>
                        </m:den>
                      </m:f>
                      <m:r>
                        <a:rPr lang="ar-AE" sz="2800">
                          <a:latin typeface="Cambria Math" panose="02040503050406030204" pitchFamily="18" charset="0"/>
                          <a:sym typeface="Calibri"/>
                        </a:rPr>
                        <m:t> 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E22243C0-ECF1-496D-B783-3BAFB8FC2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42" y="1921804"/>
                <a:ext cx="622286" cy="900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ítulo 5">
            <a:extLst>
              <a:ext uri="{FF2B5EF4-FFF2-40B4-BE49-F238E27FC236}">
                <a16:creationId xmlns:a16="http://schemas.microsoft.com/office/drawing/2014/main" id="{4BF66B00-D26C-4F37-902B-E6CFDE58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14" y="365125"/>
            <a:ext cx="10007885" cy="1325563"/>
          </a:xfrm>
        </p:spPr>
        <p:txBody>
          <a:bodyPr/>
          <a:lstStyle/>
          <a:p>
            <a:r>
              <a:rPr lang="es-CL" sz="3600" b="1" dirty="0">
                <a:sym typeface="Calibri"/>
              </a:rPr>
              <a:t> </a:t>
            </a:r>
            <a:r>
              <a:rPr lang="es-CL" sz="3600" b="1" dirty="0"/>
              <a:t>Actividad 5: </a:t>
            </a:r>
            <a:r>
              <a:rPr lang="es-CL" sz="3600" b="1" dirty="0">
                <a:sym typeface="Calibri"/>
              </a:rPr>
              <a:t>Fracciones con igual representación</a:t>
            </a:r>
            <a:endParaRPr lang="es-CL" sz="3600" b="1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00DFBEA-ACCD-4DD7-B7A1-7703F333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57" y="1428751"/>
            <a:ext cx="10515600" cy="4215701"/>
          </a:xfrm>
        </p:spPr>
        <p:txBody>
          <a:bodyPr/>
          <a:lstStyle/>
          <a:p>
            <a:pPr marL="0" indent="0">
              <a:buNone/>
            </a:pPr>
            <a:r>
              <a:rPr lang="es-CL" sz="48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  <a:sym typeface="Calibri"/>
              </a:rPr>
              <a:t>   </a:t>
            </a:r>
            <a:endParaRPr lang="es-CL" sz="48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68EB0-CFBB-49A3-830B-53BCC699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115" y="3121388"/>
            <a:ext cx="10007885" cy="1325563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Fracciones en Khan </a:t>
            </a:r>
            <a:r>
              <a:rPr lang="es-CL" dirty="0" err="1">
                <a:solidFill>
                  <a:schemeClr val="bg1"/>
                </a:solidFill>
              </a:rPr>
              <a:t>Academy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038" y="997444"/>
            <a:ext cx="11001376" cy="5562599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alibri"/>
              <a:buNone/>
            </a:pPr>
            <a:r>
              <a:rPr lang="es-CL"/>
              <a:t>Articulación Khan Academy</a:t>
            </a:r>
            <a:endParaRPr/>
          </a:p>
        </p:txBody>
      </p:sp>
      <p:sp>
        <p:nvSpPr>
          <p:cNvPr id="379" name="Google Shape;379;p48"/>
          <p:cNvSpPr/>
          <p:nvPr/>
        </p:nvSpPr>
        <p:spPr>
          <a:xfrm>
            <a:off x="253856" y="1799290"/>
            <a:ext cx="3315254" cy="19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 a las fracciones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https://es.khanacademy.org/math/arithmetic/fraction-arithmetic/arith-review-fractions-intro/v/fraction-basics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0" name="Google Shape;380;p48"/>
          <p:cNvSpPr/>
          <p:nvPr/>
        </p:nvSpPr>
        <p:spPr>
          <a:xfrm>
            <a:off x="3888658" y="1799290"/>
            <a:ext cx="3913239" cy="190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fracciones en la recta numérica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https://es.khanacademy.org/math/arithmetic/fraction-arithmetic/arith-review-fractions-on-the-number-line/v/fractions-on-a-number-line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1" name="Google Shape;381;p48"/>
          <p:cNvSpPr/>
          <p:nvPr/>
        </p:nvSpPr>
        <p:spPr>
          <a:xfrm>
            <a:off x="7964128" y="1799290"/>
            <a:ext cx="4080387" cy="110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Fracciones equivalentes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https://es.khanacademy.org/math/arithmetic/fraction-arithmetic/arith-review-visualizing-equiv-frac/v/equivalent-amount-of-pizza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771" y="3429000"/>
            <a:ext cx="3189339" cy="272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05377" y="3392129"/>
            <a:ext cx="3479800" cy="2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58071" y="3481029"/>
            <a:ext cx="34925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alibri"/>
              <a:buNone/>
            </a:pPr>
            <a:r>
              <a:rPr lang="es-CL" dirty="0"/>
              <a:t>Articulación Khan </a:t>
            </a:r>
            <a:r>
              <a:rPr lang="es-CL" dirty="0" err="1"/>
              <a:t>Academy</a:t>
            </a:r>
            <a:endParaRPr dirty="0"/>
          </a:p>
        </p:txBody>
      </p:sp>
      <p:sp>
        <p:nvSpPr>
          <p:cNvPr id="390" name="Google Shape;390;p49"/>
          <p:cNvSpPr/>
          <p:nvPr/>
        </p:nvSpPr>
        <p:spPr>
          <a:xfrm>
            <a:off x="224359" y="1301255"/>
            <a:ext cx="3374247" cy="329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Comparar fracciones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https://es.khanacademy.org/math/arithmetic/fraction-arithmetic/arith-review-comparing-fractions/v/comparing-fractions-with-greater-than-and-less-than-symbols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49"/>
          <p:cNvSpPr/>
          <p:nvPr/>
        </p:nvSpPr>
        <p:spPr>
          <a:xfrm>
            <a:off x="3859161" y="1719957"/>
            <a:ext cx="3942736" cy="110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Denominadores comunes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https://es.khanacademy.org/math/arithmetic/fraction-arithmetic/arith-review-common-denominators/v/finding-common-denominators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9"/>
          <p:cNvSpPr/>
          <p:nvPr/>
        </p:nvSpPr>
        <p:spPr>
          <a:xfrm>
            <a:off x="8327921" y="1719957"/>
            <a:ext cx="3500284" cy="110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Descomponer fracciones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https://es.khanacademy.org/math/arithmetic/fraction-arithmetic/arith-review-decompose-fractions/v/decomposing-a-fraction-visually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49" descr="Captura de pantalla de un celular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3865" y="3429000"/>
            <a:ext cx="2748935" cy="287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9" descr="Captura de pantalla de un celular con text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09102" y="4029727"/>
            <a:ext cx="34671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9" descr="Captura de pantalla de un celular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27920" y="4029727"/>
            <a:ext cx="3467100" cy="161290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93C54C-2157-474E-812F-327A7F5C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993" y="3024349"/>
            <a:ext cx="5764013" cy="1325563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  <a:sym typeface="Times New Roman"/>
              </a:rPr>
              <a:t>Tipos de problemas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/>
          <p:nvPr/>
        </p:nvSpPr>
        <p:spPr>
          <a:xfrm>
            <a:off x="3579844" y="1408207"/>
            <a:ext cx="65532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1" dirty="0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PROBLEMAS</a:t>
            </a:r>
            <a:endParaRPr dirty="0"/>
          </a:p>
        </p:txBody>
      </p:sp>
      <p:sp>
        <p:nvSpPr>
          <p:cNvPr id="326" name="Google Shape;326;p40"/>
          <p:cNvSpPr txBox="1"/>
          <p:nvPr/>
        </p:nvSpPr>
        <p:spPr>
          <a:xfrm>
            <a:off x="5111620" y="2362200"/>
            <a:ext cx="3657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Rutinarios</a:t>
            </a:r>
            <a:endParaRPr sz="2400" b="1">
              <a:solidFill>
                <a:srgbClr val="0B6E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No-rutinarios</a:t>
            </a:r>
            <a:endParaRPr/>
          </a:p>
        </p:txBody>
      </p:sp>
      <p:sp>
        <p:nvSpPr>
          <p:cNvPr id="327" name="Google Shape;327;p40"/>
          <p:cNvSpPr txBox="1"/>
          <p:nvPr/>
        </p:nvSpPr>
        <p:spPr>
          <a:xfrm>
            <a:off x="1530220" y="2667000"/>
            <a:ext cx="33528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1" dirty="0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Según Naturaleza</a:t>
            </a:r>
            <a:endParaRPr sz="3200" b="1" i="1" dirty="0">
              <a:solidFill>
                <a:srgbClr val="0B6E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1835020" y="3733800"/>
            <a:ext cx="32766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1" dirty="0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Según Contexto</a:t>
            </a:r>
            <a:endParaRPr dirty="0"/>
          </a:p>
        </p:txBody>
      </p:sp>
      <p:sp>
        <p:nvSpPr>
          <p:cNvPr id="329" name="Google Shape;329;p40"/>
          <p:cNvSpPr txBox="1"/>
          <p:nvPr/>
        </p:nvSpPr>
        <p:spPr>
          <a:xfrm>
            <a:off x="5187820" y="3995172"/>
            <a:ext cx="59436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</a:t>
            </a:r>
            <a:endParaRPr sz="2400">
              <a:solidFill>
                <a:srgbClr val="0B6E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Realista</a:t>
            </a:r>
            <a:endParaRPr sz="2400">
              <a:solidFill>
                <a:srgbClr val="0B6E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Fantasista</a:t>
            </a:r>
            <a:endParaRPr sz="2400">
              <a:solidFill>
                <a:srgbClr val="0B6E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Puramente matemático</a:t>
            </a:r>
            <a:endParaRPr sz="2400">
              <a:solidFill>
                <a:srgbClr val="0B6E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B6E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7731324" y="1923201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s-CL" sz="1800" b="1" i="1">
                <a:solidFill>
                  <a:srgbClr val="0B6E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Díaz V., Poblete A., 2001)</a:t>
            </a:r>
            <a:endParaRPr/>
          </a:p>
        </p:txBody>
      </p:sp>
      <p:cxnSp>
        <p:nvCxnSpPr>
          <p:cNvPr id="331" name="Google Shape;331;p40"/>
          <p:cNvCxnSpPr>
            <a:cxnSpLocks/>
          </p:cNvCxnSpPr>
          <p:nvPr/>
        </p:nvCxnSpPr>
        <p:spPr>
          <a:xfrm flipV="1">
            <a:off x="4730620" y="2641937"/>
            <a:ext cx="381000" cy="253663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p40"/>
          <p:cNvCxnSpPr>
            <a:cxnSpLocks/>
          </p:cNvCxnSpPr>
          <p:nvPr/>
        </p:nvCxnSpPr>
        <p:spPr>
          <a:xfrm>
            <a:off x="4730620" y="3048000"/>
            <a:ext cx="381000" cy="106362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p40"/>
          <p:cNvCxnSpPr/>
          <p:nvPr/>
        </p:nvCxnSpPr>
        <p:spPr>
          <a:xfrm>
            <a:off x="4654420" y="4114800"/>
            <a:ext cx="533400" cy="76200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" name="Google Shape;334;p40"/>
          <p:cNvCxnSpPr/>
          <p:nvPr/>
        </p:nvCxnSpPr>
        <p:spPr>
          <a:xfrm>
            <a:off x="4578220" y="4267200"/>
            <a:ext cx="609600" cy="381000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p40"/>
          <p:cNvCxnSpPr>
            <a:cxnSpLocks/>
          </p:cNvCxnSpPr>
          <p:nvPr/>
        </p:nvCxnSpPr>
        <p:spPr>
          <a:xfrm>
            <a:off x="4578220" y="4419600"/>
            <a:ext cx="609600" cy="783714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6" name="Google Shape;336;p40"/>
          <p:cNvCxnSpPr>
            <a:cxnSpLocks/>
          </p:cNvCxnSpPr>
          <p:nvPr/>
        </p:nvCxnSpPr>
        <p:spPr>
          <a:xfrm>
            <a:off x="4502020" y="4572000"/>
            <a:ext cx="685800" cy="1231641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7" name="Google Shape;337;p40"/>
          <p:cNvSpPr txBox="1"/>
          <p:nvPr/>
        </p:nvSpPr>
        <p:spPr>
          <a:xfrm>
            <a:off x="589545" y="846808"/>
            <a:ext cx="10799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B6EB2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la finalidad de presentar tareas sobre la base de una tipología de problemas matemáticos, adjuntamos la siguiente…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/>
          <p:nvPr/>
        </p:nvSpPr>
        <p:spPr>
          <a:xfrm>
            <a:off x="1614198" y="2560622"/>
            <a:ext cx="9364716" cy="218264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084" t="-1733" r="-1219" b="-17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15D2DA4-C08E-B249-931D-313184A5D5E6}"/>
                  </a:ext>
                </a:extLst>
              </p:cNvPr>
              <p:cNvSpPr txBox="1"/>
              <p:nvPr/>
            </p:nvSpPr>
            <p:spPr>
              <a:xfrm>
                <a:off x="1296954" y="2202024"/>
                <a:ext cx="10095723" cy="302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400" b="1" dirty="0">
                    <a:solidFill>
                      <a:srgbClr val="C00000"/>
                    </a:solidFill>
                  </a:rPr>
                  <a:t>Problema de contexto Real : </a:t>
                </a:r>
                <a:r>
                  <a:rPr lang="es-CL" sz="2400" b="1" dirty="0">
                    <a:solidFill>
                      <a:schemeClr val="accent1"/>
                    </a:solidFill>
                  </a:rPr>
                  <a:t>Un contexto es real si se produce efectivamente en la realidad y compromete el accionar del alumno</a:t>
                </a:r>
              </a:p>
              <a:p>
                <a:endParaRPr lang="es-CL" sz="2400" dirty="0">
                  <a:solidFill>
                    <a:schemeClr val="accent1"/>
                  </a:solidFill>
                </a:endParaRPr>
              </a:p>
              <a:p>
                <a:r>
                  <a:rPr lang="es-CL" sz="2400" b="1" i="1" dirty="0">
                    <a:solidFill>
                      <a:schemeClr val="accent1"/>
                    </a:solidFill>
                  </a:rPr>
                  <a:t>Ejemplo: Supongamos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s-E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CL" sz="2400" b="1" i="1" dirty="0">
                    <a:solidFill>
                      <a:schemeClr val="accent1"/>
                    </a:solidFill>
                  </a:rPr>
                  <a:t>  de los compañeros de tu curso han aprobado la prueba de matemáticas. Si sabes que el total del curso es 20, ¿cuántos han aprobado?</a:t>
                </a:r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15D2DA4-C08E-B249-931D-313184A5D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54" y="2202024"/>
                <a:ext cx="10095723" cy="3025508"/>
              </a:xfrm>
              <a:prstGeom prst="rect">
                <a:avLst/>
              </a:prstGeom>
              <a:blipFill>
                <a:blip r:embed="rId4"/>
                <a:stretch>
                  <a:fillRect l="-966" t="-161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79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/>
          <p:nvPr/>
        </p:nvSpPr>
        <p:spPr>
          <a:xfrm>
            <a:off x="998376" y="2351193"/>
            <a:ext cx="10424866" cy="30163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793" t="-1680" r="-7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/>
          <p:nvPr/>
        </p:nvSpPr>
        <p:spPr>
          <a:xfrm>
            <a:off x="745536" y="1361735"/>
            <a:ext cx="10514313" cy="41345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801" t="-916" r="-80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/>
          <p:nvPr/>
        </p:nvSpPr>
        <p:spPr>
          <a:xfrm>
            <a:off x="1007384" y="1923444"/>
            <a:ext cx="9680027" cy="40088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916" t="-945" r="-9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CL" sz="3200" b="1" dirty="0"/>
              <a:t> …Síntesis del taller…</a:t>
            </a:r>
            <a:endParaRPr sz="3200" b="1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0D53A2E-41B3-48B6-B4C8-64BA94C5C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29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En este taller se busca activar distintos conocimientos previos acerca de las fracciones y reflexionar en torno a aspectos conceptuales, así como también discutir aspectos claves relacionados con su enseñanza y aprendizaje.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MX" sz="2900" dirty="0">
              <a:solidFill>
                <a:schemeClr val="bg1"/>
              </a:solidFill>
              <a:cs typeface="Times New Roman" panose="02020603050405020304" pitchFamily="18" charset="0"/>
              <a:sym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29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 También da cuenta de la relevancia de considerar aspectos afectivos en la enseñanza de la matemática. Así, se comparten actividades enfocadas en apoyar a los estudiantes  en los procesos de </a:t>
            </a:r>
            <a:r>
              <a:rPr lang="es-MX" sz="2900" dirty="0" err="1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matematización</a:t>
            </a:r>
            <a:r>
              <a:rPr lang="es-MX" sz="29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 de situaciones de la vida diaria. Por ello se busca compartir mediante este taller, una mirada del aprendizaje de las fracciones desde el planteamiento de actividades tendientes  a la internalización  del concepto, para  posterior desarrollar tareas de mayor grado de complejidad. </a:t>
            </a:r>
            <a:endParaRPr lang="es-MX" sz="29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MX" sz="2900" dirty="0">
              <a:solidFill>
                <a:schemeClr val="bg1"/>
              </a:solidFill>
              <a:cs typeface="Times New Roman" panose="02020603050405020304" pitchFamily="18" charset="0"/>
              <a:sym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29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Un aspecto clave abordado, es la relevancia de las representaciones para los proceso de conceptualización de las fracciones. </a:t>
            </a:r>
            <a:endParaRPr lang="es-MX" sz="29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MX" sz="2900" dirty="0">
              <a:solidFill>
                <a:schemeClr val="bg1"/>
              </a:solidFill>
              <a:cs typeface="Times New Roman" panose="02020603050405020304" pitchFamily="18" charset="0"/>
              <a:sym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29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Finalmente, se comparte una tipología de problema con el objetivo de aportar ideas para organizar y diseñar propuestas de enseñanza que contribuyan al desarrollo de habilidades matemática. Esta tipología de problemas matemáticos se organiza de acuerdo a su naturaleza (rutinarios y no rutinarios) y de acuerdo al contexto (real, realista, </a:t>
            </a:r>
            <a:r>
              <a:rPr lang="es-MX" sz="2900" dirty="0" err="1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fantasista</a:t>
            </a:r>
            <a:r>
              <a:rPr lang="es-MX" sz="29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 y puramente matemático).</a:t>
            </a:r>
            <a:endParaRPr lang="es-MX" sz="29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345801" y="564320"/>
            <a:ext cx="5711822" cy="55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Calibri"/>
              <a:buNone/>
            </a:pPr>
            <a:r>
              <a:rPr lang="es-CL" sz="3600" b="1" dirty="0">
                <a:solidFill>
                  <a:schemeClr val="bg1"/>
                </a:solidFill>
              </a:rPr>
              <a:t>Objetivo del taller: 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idx="1"/>
          </p:nvPr>
        </p:nvSpPr>
        <p:spPr>
          <a:xfrm>
            <a:off x="971551" y="2271713"/>
            <a:ext cx="9990726" cy="28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s-CL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1. Profundizar la enseñanza de las fracciones para el primer Ciclo de Educación Básica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s-CL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2. Analizar tareas matemáticas asociadas a los aprendizajes del eje de números de las Bases Curriculares de Educación Básica.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DED57-734A-4C7A-ABED-A50FE0A3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Reflexiones finales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2F29F-FA1E-470D-AEC1-5815976AE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706"/>
            <a:ext cx="10515600" cy="4351338"/>
          </a:xfrm>
        </p:spPr>
        <p:txBody>
          <a:bodyPr/>
          <a:lstStyle/>
          <a:p>
            <a:pPr marL="354012" indent="0" algn="just">
              <a:buNone/>
            </a:pPr>
            <a:r>
              <a:rPr lang="es-ES" dirty="0">
                <a:cs typeface="Times New Roman" panose="02020603050405020304" pitchFamily="18" charset="0"/>
              </a:rPr>
              <a:t>¿Qué conceptos y procedimientos aprendió en este taller? </a:t>
            </a:r>
          </a:p>
          <a:p>
            <a:pPr marL="354012" indent="0" algn="just">
              <a:buNone/>
            </a:pPr>
            <a:endParaRPr lang="es-ES" dirty="0">
              <a:cs typeface="Times New Roman" panose="02020603050405020304" pitchFamily="18" charset="0"/>
            </a:endParaRPr>
          </a:p>
          <a:p>
            <a:pPr marL="354012" indent="0" algn="just">
              <a:buNone/>
            </a:pPr>
            <a:r>
              <a:rPr lang="es-ES" dirty="0">
                <a:cs typeface="Times New Roman" panose="02020603050405020304" pitchFamily="18" charset="0"/>
              </a:rPr>
              <a:t>Explique brevemente cuál o cuáles de ellos reforzaría. Justifique su respuesta.</a:t>
            </a:r>
            <a:endParaRPr lang="es-CL" dirty="0"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476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4B17C5C-60E7-4E29-A9E7-1B8A6BDB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Evaluación del taller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369078-CC7A-4670-93DF-E445CD97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Evaluación del taller por parte de los(as) participantes:</a:t>
            </a:r>
            <a:r>
              <a:rPr lang="es-ES" dirty="0"/>
              <a:t> </a:t>
            </a:r>
            <a:r>
              <a:rPr lang="es-CL" dirty="0">
                <a:solidFill>
                  <a:schemeClr val="bg1"/>
                </a:solidFill>
                <a:hlinkClick r:id="rId2"/>
              </a:rPr>
              <a:t>https://forms.gle/J8JB6jGK2U1LqX196</a:t>
            </a:r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b="1" dirty="0">
                <a:solidFill>
                  <a:schemeClr val="tx1"/>
                </a:solidFill>
              </a:rPr>
              <a:t>Ticket de salida</a:t>
            </a:r>
          </a:p>
          <a:p>
            <a:pPr marL="0" indent="0">
              <a:buNone/>
            </a:pPr>
            <a:r>
              <a:rPr lang="es-CL" b="1" dirty="0">
                <a:solidFill>
                  <a:schemeClr val="tx1"/>
                </a:solidFill>
                <a:hlinkClick r:id="rId3"/>
              </a:rPr>
              <a:t>https://forms.gle/o8GP8tckCHY7HmmB6</a:t>
            </a:r>
            <a:endParaRPr lang="es-C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6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 txBox="1">
            <a:spLocks noGrp="1"/>
          </p:cNvSpPr>
          <p:nvPr>
            <p:ph type="title"/>
          </p:nvPr>
        </p:nvSpPr>
        <p:spPr>
          <a:xfrm>
            <a:off x="759854" y="309093"/>
            <a:ext cx="10007885" cy="88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Calibri"/>
              <a:buNone/>
            </a:pPr>
            <a:r>
              <a:rPr lang="es-CL" sz="4000" b="1"/>
              <a:t>REFERENCIAS</a:t>
            </a:r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idx="1"/>
          </p:nvPr>
        </p:nvSpPr>
        <p:spPr>
          <a:xfrm>
            <a:off x="602421" y="1497280"/>
            <a:ext cx="10882648" cy="497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1. Diaz, V., Poblete, A. (2001)  Categorizando Problemas en Algebra. </a:t>
            </a:r>
            <a:r>
              <a:rPr lang="es-CL" sz="2000" i="1">
                <a:solidFill>
                  <a:srgbClr val="0B6EB2"/>
                </a:solidFill>
              </a:rPr>
              <a:t>UNO</a:t>
            </a:r>
            <a:r>
              <a:rPr lang="es-CL" sz="2000">
                <a:solidFill>
                  <a:srgbClr val="0B6EB2"/>
                </a:solidFill>
              </a:rPr>
              <a:t>. Revista de Didaáctica de la Matemática, 27, 93-103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2. Díaz, V., Poblete, A. (2016). Modelo de competencias profesionales de matemáticas y su implementación en profesores de la enseñanza primaria. </a:t>
            </a:r>
            <a:r>
              <a:rPr lang="es-CL" sz="2000" i="1">
                <a:solidFill>
                  <a:srgbClr val="0B6EB2"/>
                </a:solidFill>
              </a:rPr>
              <a:t>Bolema: Mathematics Education Bulletin</a:t>
            </a:r>
            <a:r>
              <a:rPr lang="es-CL" sz="2000">
                <a:solidFill>
                  <a:srgbClr val="0B6EB2"/>
                </a:solidFill>
              </a:rPr>
              <a:t>,  30  (55), 786-807  doi.10.1590/1980-4415v30n55a23.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3. Duahalde, M.E., González, M.T. (2007).Encuentros cercanos con la Matemática. Aique Grupo Editor. Argentina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4. Gascon, J. (2011).Qué problema se plantea el enfoque por competencias. Un análisis desde la Teoría Antropológica de lo Didáctico. </a:t>
            </a:r>
            <a:r>
              <a:rPr lang="es-CL" sz="2000" i="1">
                <a:solidFill>
                  <a:srgbClr val="0B6EB2"/>
                </a:solidFill>
              </a:rPr>
              <a:t>Recherches en Didactiques des Mathemátics</a:t>
            </a:r>
            <a:r>
              <a:rPr lang="es-CL" sz="2000">
                <a:solidFill>
                  <a:srgbClr val="0B6EB2"/>
                </a:solidFill>
              </a:rPr>
              <a:t>, Vol.31, Nº1, 9-50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5. Jimenez, J. (2011). Fracciones. ESA. España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6. Polya, G. (1972). Como Plantear y Resolver Problemas . Ed. Trillas. México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7. Sabbatiello, E. (1970). El Geoplano.Ed. GADYP, Argentina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6EB2"/>
              </a:buClr>
              <a:buSzPts val="2000"/>
              <a:buFont typeface="Calibri"/>
              <a:buNone/>
            </a:pPr>
            <a:r>
              <a:rPr lang="es-CL" sz="2000">
                <a:solidFill>
                  <a:srgbClr val="0B6EB2"/>
                </a:solidFill>
              </a:rPr>
              <a:t>8.Schoenfeld, A. (1985). Mathematical Problem Solving. Academic Press, N.Y., </a:t>
            </a:r>
            <a:r>
              <a:rPr lang="es-CL" sz="2000">
                <a:solidFill>
                  <a:schemeClr val="lt1"/>
                </a:solidFill>
              </a:rPr>
              <a:t>U.S.A</a:t>
            </a:r>
            <a:r>
              <a:rPr lang="es-CL" sz="1600">
                <a:solidFill>
                  <a:schemeClr val="lt1"/>
                </a:solidFill>
              </a:rPr>
              <a:t>.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 txBox="1">
            <a:spLocks noGrp="1"/>
          </p:cNvSpPr>
          <p:nvPr>
            <p:ph idx="1"/>
          </p:nvPr>
        </p:nvSpPr>
        <p:spPr>
          <a:xfrm>
            <a:off x="3954716" y="4021903"/>
            <a:ext cx="4180292" cy="91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CL" sz="2800" dirty="0">
                <a:solidFill>
                  <a:schemeClr val="lt1"/>
                </a:solidFill>
              </a:rPr>
              <a:t>www.suma-mas.cl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endParaRPr dirty="0">
              <a:solidFill>
                <a:srgbClr val="FFF2CC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endParaRPr dirty="0">
              <a:solidFill>
                <a:srgbClr val="FFF2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954109" y="313611"/>
            <a:ext cx="10007885" cy="8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lang="es-CL" sz="3600" b="1" dirty="0"/>
              <a:t>Índice del taller 10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idx="1"/>
          </p:nvPr>
        </p:nvSpPr>
        <p:spPr>
          <a:xfrm>
            <a:off x="838199" y="1171979"/>
            <a:ext cx="10830792" cy="504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s-CL" sz="2700" b="1" dirty="0"/>
              <a:t>1. Resolución de tareas matemáticas (TM)</a:t>
            </a:r>
            <a:endParaRPr lang="es-MX" sz="2700" dirty="0"/>
          </a:p>
          <a:p>
            <a:pPr marL="457200" lvl="1" indent="0" algn="just">
              <a:spcBef>
                <a:spcPts val="1000"/>
              </a:spcBef>
              <a:buClr>
                <a:srgbClr val="595959"/>
              </a:buClr>
              <a:buSzPts val="2000"/>
              <a:buNone/>
            </a:pPr>
            <a:r>
              <a:rPr lang="es-MX" sz="2300" i="1" dirty="0"/>
              <a:t>Orientada a la búsqueda de estrategias en equipo para desarrollar fracciones, a través de la resolución de problemas.</a:t>
            </a:r>
            <a:endParaRPr lang="es-MX" sz="23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s-CL" sz="2700" b="1" dirty="0"/>
              <a:t>2. Modelación de práctica profesional docente</a:t>
            </a:r>
            <a:endParaRPr sz="2700" dirty="0"/>
          </a:p>
          <a:p>
            <a:pPr marL="457200" lvl="1" indent="0" algn="just">
              <a:spcBef>
                <a:spcPts val="1000"/>
              </a:spcBef>
              <a:buClr>
                <a:srgbClr val="595959"/>
              </a:buClr>
              <a:buSzPts val="2000"/>
              <a:buNone/>
            </a:pPr>
            <a:r>
              <a:rPr lang="es-CL" sz="2300" i="1" dirty="0"/>
              <a:t>Gestión de las estrategias presentadas en clases, resaltando aspectos conceptuales de fracciones.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s-CL" sz="2700" b="1" dirty="0"/>
              <a:t>3. Tipos de problemas</a:t>
            </a:r>
            <a:endParaRPr sz="2700" dirty="0"/>
          </a:p>
          <a:p>
            <a:pPr marL="457200" lvl="1" indent="0" algn="just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s-CL" sz="2300" i="1" dirty="0"/>
              <a:t>Según su naturaleza</a:t>
            </a:r>
          </a:p>
          <a:p>
            <a:pPr marL="457200" lvl="1" indent="0" algn="just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s-CL" sz="2300" i="1" dirty="0"/>
              <a:t>Según el contexto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s-CL" sz="2700" b="1" dirty="0"/>
              <a:t>4. Institucionalización y evaluación</a:t>
            </a:r>
            <a:endParaRPr sz="2700" dirty="0"/>
          </a:p>
          <a:p>
            <a:pPr marL="457200" lvl="1" indent="0" algn="just">
              <a:spcBef>
                <a:spcPts val="1000"/>
              </a:spcBef>
              <a:buClr>
                <a:srgbClr val="595959"/>
              </a:buClr>
              <a:buSzPts val="2000"/>
              <a:buNone/>
            </a:pPr>
            <a:r>
              <a:rPr lang="es-CL" sz="2300" i="1" dirty="0"/>
              <a:t>Resumen de conceptos fundamentales de fracciones. </a:t>
            </a:r>
            <a:endParaRPr sz="2300" dirty="0"/>
          </a:p>
          <a:p>
            <a:pPr marL="457200" lvl="1" indent="0" algn="just">
              <a:spcBef>
                <a:spcPts val="1000"/>
              </a:spcBef>
              <a:buClr>
                <a:srgbClr val="595959"/>
              </a:buClr>
              <a:buSzPts val="2000"/>
              <a:buNone/>
            </a:pPr>
            <a:r>
              <a:rPr lang="es-CL" sz="2300" i="1" dirty="0"/>
              <a:t>Evaluación del taller 10</a:t>
            </a:r>
            <a:endParaRPr sz="23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sz="2700"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sz="2700"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sz="27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sz="2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F779D-7190-44EA-AEA3-4D6F6EAF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01" y="2821834"/>
            <a:ext cx="9335942" cy="13255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s-CL" sz="4000" b="1" dirty="0">
                <a:solidFill>
                  <a:schemeClr val="bg1"/>
                </a:solidFill>
              </a:rPr>
              <a:t>Resolución de Tareas Matemáticas (TM</a:t>
            </a:r>
            <a:r>
              <a:rPr lang="es-CL" sz="5400" b="1" dirty="0">
                <a:solidFill>
                  <a:schemeClr val="bg1"/>
                </a:solidFill>
              </a:rPr>
              <a:t>)</a:t>
            </a:r>
            <a:br>
              <a:rPr lang="es-MX" sz="5400" dirty="0">
                <a:solidFill>
                  <a:schemeClr val="bg1"/>
                </a:solidFill>
              </a:rPr>
            </a:b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1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548418" y="611555"/>
            <a:ext cx="1047676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s-CL" sz="48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 b="11658"/>
          <a:stretch/>
        </p:blipFill>
        <p:spPr>
          <a:xfrm>
            <a:off x="8885346" y="1565662"/>
            <a:ext cx="1500787" cy="109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3965" y="4281954"/>
            <a:ext cx="2454442" cy="1131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7875F-7029-4B16-AA5E-9D5155BD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ym typeface="Calibri"/>
              </a:rPr>
              <a:t>Situaciones de contexto…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74CE9-2DC0-41A9-BC05-58D49C67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2092"/>
            <a:ext cx="8899359" cy="4351338"/>
          </a:xfrm>
        </p:spPr>
        <p:txBody>
          <a:bodyPr>
            <a:normAutofit fontScale="92500"/>
          </a:bodyPr>
          <a:lstStyle/>
          <a:p>
            <a:pPr marL="457200" lvl="1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s-MX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Cuando los niños hablan fuera de la escuela…</a:t>
            </a:r>
            <a:endParaRPr lang="es-MX" dirty="0"/>
          </a:p>
          <a:p>
            <a:pPr marL="742950" lvl="1" indent="-17145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es-MX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</a:t>
            </a:r>
            <a:endParaRPr lang="es-MX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s-MX" sz="2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		¡ comí medio pan en el desayuno!</a:t>
            </a:r>
            <a:endParaRPr lang="es-MX" sz="2400" dirty="0"/>
          </a:p>
          <a:p>
            <a:pPr marL="0" lvl="0" indent="0">
              <a:spcBef>
                <a:spcPts val="0"/>
              </a:spcBef>
              <a:buNone/>
            </a:pPr>
            <a:endParaRPr lang="es-MX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¡ debemos regresar a casa en un cuarto de hora!</a:t>
            </a:r>
            <a:endParaRPr lang="es-MX" sz="2400" dirty="0"/>
          </a:p>
          <a:p>
            <a:pPr marL="285750" lvl="0" indent="-17145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es-MX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lvl="0" indent="-17145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es-MX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lvl="0" indent="-17145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es-MX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4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¡mi mamá compró tres cuartos de un  kilo de queso de Osorno !</a:t>
            </a:r>
            <a:endParaRPr lang="es-MX" sz="2400" dirty="0"/>
          </a:p>
          <a:p>
            <a:pPr marL="285750" lvl="0" indent="-17145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es-MX" sz="2400" b="1" dirty="0">
              <a:solidFill>
                <a:schemeClr val="accent5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2400" b="1" dirty="0">
              <a:solidFill>
                <a:schemeClr val="accent5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¿En que otros contextos ustedes o sus estudiantes utilizan las fracciones?</a:t>
            </a:r>
            <a:endParaRPr lang="es-CL" sz="32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Reloj Sin Manecillas: Imágenes, fotos de stock y vectores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t="9960" r="9789" b="15754"/>
          <a:stretch/>
        </p:blipFill>
        <p:spPr bwMode="auto">
          <a:xfrm>
            <a:off x="9190303" y="3073641"/>
            <a:ext cx="1094510" cy="10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8;p18">
            <a:extLst>
              <a:ext uri="{FF2B5EF4-FFF2-40B4-BE49-F238E27FC236}">
                <a16:creationId xmlns:a16="http://schemas.microsoft.com/office/drawing/2014/main" id="{FEA615A5-7E51-FE4E-A671-683705C536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660952">
            <a:off x="2806864" y="2060867"/>
            <a:ext cx="6129338" cy="2871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BDD7CC-2DB2-4325-8F62-E8BA907A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09" y="388648"/>
            <a:ext cx="10014856" cy="1235075"/>
          </a:xfrm>
        </p:spPr>
        <p:txBody>
          <a:bodyPr/>
          <a:lstStyle/>
          <a:p>
            <a:r>
              <a:rPr lang="es-CL" sz="3600" b="1" dirty="0"/>
              <a:t>Actividad 1.1</a:t>
            </a:r>
            <a:br>
              <a:rPr lang="es-CL" sz="3600" b="1" dirty="0"/>
            </a:br>
            <a:r>
              <a:rPr lang="es-CL" sz="2800" dirty="0"/>
              <a:t>Contexto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FBCD8-FAF9-4B5E-A1C0-460CDC34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1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>
                <a:sym typeface="Calibri"/>
              </a:rPr>
              <a:t>¿Cómo podemos dividir esta varilla de madera en 4 partes iguales? </a:t>
            </a: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r>
              <a:rPr lang="es-CL" dirty="0">
                <a:sym typeface="Calibri"/>
              </a:rPr>
              <a:t>        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040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DD7CC-2DB2-4325-8F62-E8BA907A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09" y="388648"/>
            <a:ext cx="10014856" cy="1235075"/>
          </a:xfrm>
        </p:spPr>
        <p:txBody>
          <a:bodyPr/>
          <a:lstStyle/>
          <a:p>
            <a:r>
              <a:rPr lang="es-CL" sz="3600" b="1" dirty="0"/>
              <a:t>Actividad 1.1</a:t>
            </a:r>
            <a:br>
              <a:rPr lang="es-CL" sz="3600" b="1" dirty="0"/>
            </a:br>
            <a:r>
              <a:rPr lang="es-CL" sz="2800" dirty="0"/>
              <a:t>Contexto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FBCD8-FAF9-4B5E-A1C0-460CDC34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81" y="1458028"/>
            <a:ext cx="10249712" cy="34083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CL" sz="4400" dirty="0">
                <a:sym typeface="Calibri"/>
              </a:rPr>
              <a:t>¿Cómo podemos dividir esta varilla de madera en 4 partes iguales? </a:t>
            </a:r>
          </a:p>
          <a:p>
            <a:pPr marL="0" indent="0">
              <a:buNone/>
            </a:pPr>
            <a:endParaRPr lang="es-CL" sz="4400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ES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s-CL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indent="0">
              <a:buNone/>
            </a:pPr>
            <a:r>
              <a:rPr lang="es-CL" dirty="0">
                <a:sym typeface="Calibri"/>
              </a:rPr>
              <a:t>        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19A026AD-9532-431C-8F05-2CC332CF8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94" y="2693103"/>
            <a:ext cx="8407092" cy="16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261690" y="5181773"/>
                <a:ext cx="9018996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L" sz="2400" dirty="0">
                    <a:sym typeface="Calibri"/>
                  </a:rPr>
                  <a:t>Cada parte igual de varilla se llama “un cuarto de varilla” y se escribe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 smtClean="0">
                            <a:latin typeface="Cambria Math" panose="02040503050406030204" pitchFamily="18" charset="0"/>
                            <a:sym typeface="Calibri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Calibri"/>
                          </a:rPr>
                          <m:t>4</m:t>
                        </m:r>
                      </m:den>
                    </m:f>
                  </m:oMath>
                </a14:m>
                <a:endParaRPr lang="es-CL" sz="24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90" y="5181773"/>
                <a:ext cx="9018996" cy="613886"/>
              </a:xfrm>
              <a:prstGeom prst="rect">
                <a:avLst/>
              </a:prstGeom>
              <a:blipFill>
                <a:blip r:embed="rId3"/>
                <a:stretch>
                  <a:fillRect l="-1082" b="-990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764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1785</Words>
  <Application>Microsoft Office PowerPoint</Application>
  <PresentationFormat>Panorámica</PresentationFormat>
  <Paragraphs>252</Paragraphs>
  <Slides>43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Cambria Math</vt:lpstr>
      <vt:lpstr>Times New Roman</vt:lpstr>
      <vt:lpstr>Tema de Office</vt:lpstr>
      <vt:lpstr>Presentación de PowerPoint</vt:lpstr>
      <vt:lpstr>TALLER 10:   Introducción a la Enseñanza de Fracciones </vt:lpstr>
      <vt:lpstr>Presentación de PowerPoint</vt:lpstr>
      <vt:lpstr>Objetivo del taller: </vt:lpstr>
      <vt:lpstr>Índice del taller 10</vt:lpstr>
      <vt:lpstr>Resolución de Tareas Matemáticas (TM) </vt:lpstr>
      <vt:lpstr>Situaciones de contexto…</vt:lpstr>
      <vt:lpstr>Actividad 1.1 Contexto Real</vt:lpstr>
      <vt:lpstr>Actividad 1.1 Contexto Real</vt:lpstr>
      <vt:lpstr>Actividad 1.2 Contexto Real</vt:lpstr>
      <vt:lpstr>Actividad 1.2 Contexto Real</vt:lpstr>
      <vt:lpstr>Actividad 2: Representación de fracciones</vt:lpstr>
      <vt:lpstr>…¿Qué es una Fracción?</vt:lpstr>
      <vt:lpstr>Fracciones unidad</vt:lpstr>
      <vt:lpstr>Actividad 3: Reconociendo fracciones como parte de un todo</vt:lpstr>
      <vt:lpstr> …veamos ahora algunos tipos de fracciones…</vt:lpstr>
      <vt:lpstr>Fracciones propias y fracciones impropias</vt:lpstr>
      <vt:lpstr>Fracciones propias y fracciones impropias</vt:lpstr>
      <vt:lpstr>“Modelación de un enfoque de clase para introducir la enseñanza de fracciones”  ¿cómo lo haríamos…?</vt:lpstr>
      <vt:lpstr>… reflexionemos…¿cómo organizar una propuesta de enseñanza en torno a la siguiente situación?</vt:lpstr>
      <vt:lpstr>Adición y sustracción de fracciones</vt:lpstr>
      <vt:lpstr>…Adición y Sustracción de fracciones con igual denominador …</vt:lpstr>
      <vt:lpstr>¿cómo estudiar la adición de fracciones empleando contextos y materiales?</vt:lpstr>
      <vt:lpstr>Presentación de PowerPoint</vt:lpstr>
      <vt:lpstr>Ejemplos de material concreto para el estudio de las fracciones</vt:lpstr>
      <vt:lpstr>Orden de fracciones</vt:lpstr>
      <vt:lpstr>Actividad 4: Comparación de fracciones</vt:lpstr>
      <vt:lpstr> Actividad 5: Fracciones con igual representación</vt:lpstr>
      <vt:lpstr>Fracciones en Khan Academy</vt:lpstr>
      <vt:lpstr>Articulación Khan Academy</vt:lpstr>
      <vt:lpstr>Articulación Khan Academy</vt:lpstr>
      <vt:lpstr>Tipos de problemas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…Síntesis del taller…</vt:lpstr>
      <vt:lpstr>Reflexiones finales</vt:lpstr>
      <vt:lpstr>Evaluación del taller</vt:lpstr>
      <vt:lpstr>REFERENCIAS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10:   Introducción a la Enseñanza de Fracciones</dc:title>
  <dc:creator>Pontificia  Universidad Católica de Valparaíso</dc:creator>
  <cp:lastModifiedBy>Sergio Morales C</cp:lastModifiedBy>
  <cp:revision>205</cp:revision>
  <dcterms:modified xsi:type="dcterms:W3CDTF">2020-07-07T13:54:47Z</dcterms:modified>
</cp:coreProperties>
</file>