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ppt/theme/themeOverride3.xml" ContentType="application/vnd.openxmlformats-officedocument.themeOverride+xml"/>
  <Override PartName="/ppt/theme/themeOverride4.xml" ContentType="application/vnd.openxmlformats-officedocument.themeOverride+xml"/>
  <Override PartName="/ppt/theme/themeOverride5.xml" ContentType="application/vnd.openxmlformats-officedocument.themeOverride+xml"/>
  <Override PartName="/ppt/theme/themeOverride6.xml" ContentType="application/vnd.openxmlformats-officedocument.themeOverride+xml"/>
  <Override PartName="/ppt/theme/themeOverride7.xml" ContentType="application/vnd.openxmlformats-officedocument.themeOverride+xml"/>
  <Override PartName="/ppt/theme/themeOverride8.xml" ContentType="application/vnd.openxmlformats-officedocument.themeOverride+xml"/>
  <Override PartName="/ppt/theme/themeOverride9.xml" ContentType="application/vnd.openxmlformats-officedocument.themeOverride+xml"/>
  <Override PartName="/ppt/theme/themeOverride10.xml" ContentType="application/vnd.openxmlformats-officedocument.themeOverride+xml"/>
  <Override PartName="/ppt/theme/themeOverride11.xml" ContentType="application/vnd.openxmlformats-officedocument.themeOverride+xml"/>
  <Override PartName="/ppt/theme/themeOverride12.xml" ContentType="application/vnd.openxmlformats-officedocument.themeOverride+xml"/>
  <Override PartName="/ppt/theme/themeOverride13.xml" ContentType="application/vnd.openxmlformats-officedocument.themeOverride+xml"/>
  <Override PartName="/ppt/theme/themeOverride14.xml" ContentType="application/vnd.openxmlformats-officedocument.themeOverride+xml"/>
  <Override PartName="/ppt/theme/themeOverride15.xml" ContentType="application/vnd.openxmlformats-officedocument.themeOverride+xml"/>
  <Override PartName="/ppt/theme/themeOverride16.xml" ContentType="application/vnd.openxmlformats-officedocument.themeOverride+xml"/>
  <Override PartName="/ppt/theme/themeOverride17.xml" ContentType="application/vnd.openxmlformats-officedocument.themeOverride+xml"/>
  <Override PartName="/ppt/theme/themeOverride18.xml" ContentType="application/vnd.openxmlformats-officedocument.themeOverride+xml"/>
  <Override PartName="/ppt/theme/themeOverride19.xml" ContentType="application/vnd.openxmlformats-officedocument.themeOverride+xml"/>
  <Override PartName="/ppt/theme/themeOverride20.xml" ContentType="application/vnd.openxmlformats-officedocument.themeOverride+xml"/>
  <Override PartName="/ppt/theme/themeOverride21.xml" ContentType="application/vnd.openxmlformats-officedocument.themeOverride+xml"/>
  <Override PartName="/ppt/theme/themeOverride22.xml" ContentType="application/vnd.openxmlformats-officedocument.themeOverride+xml"/>
  <Override PartName="/ppt/theme/themeOverride23.xml" ContentType="application/vnd.openxmlformats-officedocument.themeOverride+xml"/>
  <Override PartName="/ppt/theme/themeOverride24.xml" ContentType="application/vnd.openxmlformats-officedocument.themeOverride+xml"/>
  <Override PartName="/ppt/theme/themeOverride25.xml" ContentType="application/vnd.openxmlformats-officedocument.themeOverride+xml"/>
  <Override PartName="/ppt/theme/themeOverride26.xml" ContentType="application/vnd.openxmlformats-officedocument.themeOverride+xml"/>
  <Override PartName="/ppt/theme/themeOverride27.xml" ContentType="application/vnd.openxmlformats-officedocument.themeOverride+xml"/>
  <Override PartName="/ppt/theme/themeOverride28.xml" ContentType="application/vnd.openxmlformats-officedocument.themeOverride+xml"/>
  <Override PartName="/ppt/theme/themeOverride29.xml" ContentType="application/vnd.openxmlformats-officedocument.themeOverride+xml"/>
  <Override PartName="/ppt/theme/themeOverride30.xml" ContentType="application/vnd.openxmlformats-officedocument.themeOverride+xml"/>
  <Override PartName="/ppt/theme/themeOverride31.xml" ContentType="application/vnd.openxmlformats-officedocument.themeOverride+xml"/>
  <Override PartName="/ppt/theme/themeOverride32.xml" ContentType="application/vnd.openxmlformats-officedocument.themeOverride+xml"/>
  <Override PartName="/ppt/theme/themeOverride33.xml" ContentType="application/vnd.openxmlformats-officedocument.themeOverride+xml"/>
  <Override PartName="/ppt/theme/themeOverride34.xml" ContentType="application/vnd.openxmlformats-officedocument.themeOverride+xml"/>
  <Override PartName="/ppt/theme/themeOverride35.xml" ContentType="application/vnd.openxmlformats-officedocument.themeOverride+xml"/>
  <Override PartName="/ppt/theme/themeOverride36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42"/>
  </p:notesMasterIdLst>
  <p:sldIdLst>
    <p:sldId id="697" r:id="rId2"/>
    <p:sldId id="710" r:id="rId3"/>
    <p:sldId id="491" r:id="rId4"/>
    <p:sldId id="408" r:id="rId5"/>
    <p:sldId id="485" r:id="rId6"/>
    <p:sldId id="640" r:id="rId7"/>
    <p:sldId id="575" r:id="rId8"/>
    <p:sldId id="641" r:id="rId9"/>
    <p:sldId id="462" r:id="rId10"/>
    <p:sldId id="549" r:id="rId11"/>
    <p:sldId id="573" r:id="rId12"/>
    <p:sldId id="644" r:id="rId13"/>
    <p:sldId id="598" r:id="rId14"/>
    <p:sldId id="659" r:id="rId15"/>
    <p:sldId id="660" r:id="rId16"/>
    <p:sldId id="682" r:id="rId17"/>
    <p:sldId id="690" r:id="rId18"/>
    <p:sldId id="683" r:id="rId19"/>
    <p:sldId id="684" r:id="rId20"/>
    <p:sldId id="685" r:id="rId21"/>
    <p:sldId id="686" r:id="rId22"/>
    <p:sldId id="687" r:id="rId23"/>
    <p:sldId id="688" r:id="rId24"/>
    <p:sldId id="689" r:id="rId25"/>
    <p:sldId id="709" r:id="rId26"/>
    <p:sldId id="692" r:id="rId27"/>
    <p:sldId id="578" r:id="rId28"/>
    <p:sldId id="652" r:id="rId29"/>
    <p:sldId id="701" r:id="rId30"/>
    <p:sldId id="702" r:id="rId31"/>
    <p:sldId id="581" r:id="rId32"/>
    <p:sldId id="703" r:id="rId33"/>
    <p:sldId id="704" r:id="rId34"/>
    <p:sldId id="705" r:id="rId35"/>
    <p:sldId id="706" r:id="rId36"/>
    <p:sldId id="707" r:id="rId37"/>
    <p:sldId id="708" r:id="rId38"/>
    <p:sldId id="679" r:id="rId39"/>
    <p:sldId id="405" r:id="rId40"/>
    <p:sldId id="417" r:id="rId41"/>
  </p:sldIdLst>
  <p:sldSz cx="12192000" cy="6858000"/>
  <p:notesSz cx="6858000" cy="9144000"/>
  <p:defaultTextStyle>
    <a:defPPr>
      <a:defRPr lang="es-C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Sección predeterminada" id="{1B51B8A6-B40D-483B-B9EE-3C2D4332D429}">
          <p14:sldIdLst>
            <p14:sldId id="697"/>
            <p14:sldId id="710"/>
            <p14:sldId id="491"/>
            <p14:sldId id="408"/>
            <p14:sldId id="485"/>
            <p14:sldId id="640"/>
            <p14:sldId id="575"/>
            <p14:sldId id="641"/>
            <p14:sldId id="462"/>
            <p14:sldId id="549"/>
            <p14:sldId id="573"/>
            <p14:sldId id="644"/>
            <p14:sldId id="598"/>
            <p14:sldId id="659"/>
            <p14:sldId id="660"/>
            <p14:sldId id="682"/>
            <p14:sldId id="690"/>
            <p14:sldId id="683"/>
            <p14:sldId id="684"/>
            <p14:sldId id="685"/>
            <p14:sldId id="686"/>
            <p14:sldId id="687"/>
            <p14:sldId id="688"/>
            <p14:sldId id="689"/>
            <p14:sldId id="709"/>
            <p14:sldId id="692"/>
            <p14:sldId id="578"/>
            <p14:sldId id="652"/>
            <p14:sldId id="701"/>
            <p14:sldId id="702"/>
            <p14:sldId id="581"/>
            <p14:sldId id="703"/>
            <p14:sldId id="704"/>
            <p14:sldId id="705"/>
            <p14:sldId id="706"/>
            <p14:sldId id="707"/>
            <p14:sldId id="708"/>
            <p14:sldId id="679"/>
          </p14:sldIdLst>
        </p14:section>
        <p14:section name="Sección sin título" id="{B2C3EB55-FE11-422D-B0C4-56E5C93F98F0}">
          <p14:sldIdLst>
            <p14:sldId id="405"/>
            <p14:sldId id="417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Pedro Vidal" initials="PV" lastIdx="27" clrIdx="0">
    <p:extLst>
      <p:ext uri="{19B8F6BF-5375-455C-9EA6-DF929625EA0E}">
        <p15:presenceInfo xmlns:p15="http://schemas.microsoft.com/office/powerpoint/2012/main" userId="bbc68e149d45ca19" providerId="Windows Live"/>
      </p:ext>
    </p:extLst>
  </p:cmAuthor>
  <p:cmAuthor id="2" name="DanielaB" initials="D" lastIdx="4" clrIdx="1">
    <p:extLst>
      <p:ext uri="{19B8F6BF-5375-455C-9EA6-DF929625EA0E}">
        <p15:presenceInfo xmlns:p15="http://schemas.microsoft.com/office/powerpoint/2012/main" userId="DanielaB" providerId="None"/>
      </p:ext>
    </p:extLst>
  </p:cmAuthor>
  <p:cmAuthor id="3" name="Sergio Morales C" initials="SMC" lastIdx="41" clrIdx="2">
    <p:extLst>
      <p:ext uri="{19B8F6BF-5375-455C-9EA6-DF929625EA0E}">
        <p15:presenceInfo xmlns:p15="http://schemas.microsoft.com/office/powerpoint/2012/main" userId="0ec48bb9e76b3cf0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EFEFE"/>
    <a:srgbClr val="0B6EB2"/>
    <a:srgbClr val="526371"/>
    <a:srgbClr val="FF33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Estilo medio 2 - Énfasis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Estilo medio 2 - Énfasis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21E4AEA4-8DFA-4A89-87EB-49C32662AFE0}" styleName="Estilo medio 2 - Énfasis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7DF18680-E054-41AD-8BC1-D1AEF772440D}" styleName="Estilo medio 2 - Énfasis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3741" autoAdjust="0"/>
    <p:restoredTop sz="94660"/>
  </p:normalViewPr>
  <p:slideViewPr>
    <p:cSldViewPr snapToGrid="0">
      <p:cViewPr varScale="1">
        <p:scale>
          <a:sx n="74" d="100"/>
          <a:sy n="74" d="100"/>
        </p:scale>
        <p:origin x="630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notesMaster" Target="notesMasters/notesMaster1.xml"/><Relationship Id="rId47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commentAuthors" Target="commentAuthor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CL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1B61497-E75B-48E7-84B9-0F67F6B16068}" type="datetimeFigureOut">
              <a:rPr lang="es-CL" smtClean="0"/>
              <a:t>30-07-2020</a:t>
            </a:fld>
            <a:endParaRPr lang="es-CL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CL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CL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20DBC46-5DFC-4C57-B41F-983D45B4F8B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89717008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 dirty="0"/>
              <a:t>Haga clic para modificar el estilo de título del patrón</a:t>
            </a:r>
            <a:endParaRPr lang="es-CL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s-CL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FF25B01-2846-4A3B-95D9-26773C558485}" type="datetimeFigureOut">
              <a:rPr lang="es-CL" smtClean="0"/>
              <a:t>30-07-2020</a:t>
            </a:fld>
            <a:endParaRPr lang="es-CL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A42510E-E6BE-4D91-89FF-5B030DBD4A84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8266490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FF25B01-2846-4A3B-95D9-26773C558485}" type="datetimeFigureOut">
              <a:rPr lang="es-CL" smtClean="0"/>
              <a:t>30-07-2020</a:t>
            </a:fld>
            <a:endParaRPr lang="es-CL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A42510E-E6BE-4D91-89FF-5B030DBD4A84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40820211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FF25B01-2846-4A3B-95D9-26773C558485}" type="datetimeFigureOut">
              <a:rPr lang="es-CL" smtClean="0"/>
              <a:t>30-07-2020</a:t>
            </a:fld>
            <a:endParaRPr lang="es-CL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A42510E-E6BE-4D91-89FF-5B030DBD4A84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8941630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>
            <a:lvl1pPr>
              <a:defRPr sz="4800">
                <a:latin typeface="+mn-lt"/>
              </a:defRPr>
            </a:lvl1pPr>
          </a:lstStyle>
          <a:p>
            <a:r>
              <a:rPr lang="es-ES" dirty="0"/>
              <a:t>Haga clic para modificar el estilo de título del patrón</a:t>
            </a:r>
            <a:endParaRPr lang="es-CL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2800"/>
            </a:lvl1pPr>
          </a:lstStyle>
          <a:p>
            <a:pPr lvl="0"/>
            <a:r>
              <a:rPr lang="es-ES" dirty="0"/>
              <a:t>Haga clic para modificar el estilo de texto del patrón</a:t>
            </a:r>
          </a:p>
          <a:p>
            <a:pPr lvl="1"/>
            <a:r>
              <a:rPr lang="es-ES" dirty="0"/>
              <a:t>Segundo nivel</a:t>
            </a:r>
          </a:p>
          <a:p>
            <a:pPr lvl="2"/>
            <a:r>
              <a:rPr lang="es-ES" dirty="0"/>
              <a:t>Tercer nivel</a:t>
            </a:r>
          </a:p>
          <a:p>
            <a:pPr lvl="3"/>
            <a:r>
              <a:rPr lang="es-ES" dirty="0"/>
              <a:t>Cuarto nivel</a:t>
            </a:r>
          </a:p>
          <a:p>
            <a:pPr lvl="4"/>
            <a:r>
              <a:rPr lang="es-ES" dirty="0"/>
              <a:t>Quinto nivel</a:t>
            </a:r>
            <a:endParaRPr lang="es-CL" dirty="0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FF25B01-2846-4A3B-95D9-26773C558485}" type="datetimeFigureOut">
              <a:rPr lang="es-CL" smtClean="0"/>
              <a:t>30-07-2020</a:t>
            </a:fld>
            <a:endParaRPr lang="es-CL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A42510E-E6BE-4D91-89FF-5B030DBD4A84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1413183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FF25B01-2846-4A3B-95D9-26773C558485}" type="datetimeFigureOut">
              <a:rPr lang="es-CL" smtClean="0"/>
              <a:t>30-07-2020</a:t>
            </a:fld>
            <a:endParaRPr lang="es-CL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A42510E-E6BE-4D91-89FF-5B030DBD4A84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126204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FF25B01-2846-4A3B-95D9-26773C558485}" type="datetimeFigureOut">
              <a:rPr lang="es-CL" smtClean="0"/>
              <a:t>30-07-2020</a:t>
            </a:fld>
            <a:endParaRPr lang="es-CL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A42510E-E6BE-4D91-89FF-5B030DBD4A84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5186418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FF25B01-2846-4A3B-95D9-26773C558485}" type="datetimeFigureOut">
              <a:rPr lang="es-CL" smtClean="0"/>
              <a:t>30-07-2020</a:t>
            </a:fld>
            <a:endParaRPr lang="es-CL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A42510E-E6BE-4D91-89FF-5B030DBD4A84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083465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FF25B01-2846-4A3B-95D9-26773C558485}" type="datetimeFigureOut">
              <a:rPr lang="es-CL" smtClean="0"/>
              <a:t>30-07-2020</a:t>
            </a:fld>
            <a:endParaRPr lang="es-CL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A42510E-E6BE-4D91-89FF-5B030DBD4A84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123251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FF25B01-2846-4A3B-95D9-26773C558485}" type="datetimeFigureOut">
              <a:rPr lang="es-CL" smtClean="0"/>
              <a:t>30-07-2020</a:t>
            </a:fld>
            <a:endParaRPr lang="es-CL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A42510E-E6BE-4D91-89FF-5B030DBD4A84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2437937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FF25B01-2846-4A3B-95D9-26773C558485}" type="datetimeFigureOut">
              <a:rPr lang="es-CL" smtClean="0"/>
              <a:t>30-07-2020</a:t>
            </a:fld>
            <a:endParaRPr lang="es-CL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A42510E-E6BE-4D91-89FF-5B030DBD4A84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0488888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L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FF25B01-2846-4A3B-95D9-26773C558485}" type="datetimeFigureOut">
              <a:rPr lang="es-CL" smtClean="0"/>
              <a:t>30-07-2020</a:t>
            </a:fld>
            <a:endParaRPr lang="es-CL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A42510E-E6BE-4D91-89FF-5B030DBD4A84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6274076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1345914" y="365125"/>
            <a:ext cx="1000788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dirty="0"/>
              <a:t>Haga clic para modificar el estilo de título del patrón</a:t>
            </a:r>
            <a:endParaRPr lang="es-CL" dirty="0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dirty="0"/>
              <a:t>Haga clic para modificar el estilo de texto del patrón</a:t>
            </a:r>
          </a:p>
          <a:p>
            <a:pPr lvl="1"/>
            <a:r>
              <a:rPr lang="es-ES" dirty="0"/>
              <a:t>Segundo nivel</a:t>
            </a:r>
          </a:p>
          <a:p>
            <a:pPr lvl="2"/>
            <a:r>
              <a:rPr lang="es-ES" dirty="0"/>
              <a:t>Tercer nivel</a:t>
            </a:r>
          </a:p>
          <a:p>
            <a:pPr lvl="3"/>
            <a:r>
              <a:rPr lang="es-ES" dirty="0"/>
              <a:t>Cuarto nivel</a:t>
            </a:r>
          </a:p>
          <a:p>
            <a:pPr lvl="4"/>
            <a:r>
              <a:rPr lang="es-ES" dirty="0"/>
              <a:t>Quinto nivel</a:t>
            </a:r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38691247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accent1">
              <a:lumMod val="75000"/>
            </a:schemeClr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2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https://forms.gle/HMHzD3iyTQtHSe6S9" TargetMode="External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9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0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1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2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3.xml"/><Relationship Id="rId4" Type="http://schemas.openxmlformats.org/officeDocument/2006/relationships/image" Target="../media/image10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4.xml"/><Relationship Id="rId4" Type="http://schemas.openxmlformats.org/officeDocument/2006/relationships/image" Target="../media/image6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5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6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.png"/><Relationship Id="rId7" Type="http://schemas.openxmlformats.org/officeDocument/2006/relationships/image" Target="../media/image15.pn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7.xml"/><Relationship Id="rId6" Type="http://schemas.openxmlformats.org/officeDocument/2006/relationships/image" Target="../media/image11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13" Type="http://schemas.openxmlformats.org/officeDocument/2006/relationships/image" Target="../media/image25.png"/><Relationship Id="rId18" Type="http://schemas.openxmlformats.org/officeDocument/2006/relationships/image" Target="../media/image30.png"/><Relationship Id="rId3" Type="http://schemas.openxmlformats.org/officeDocument/2006/relationships/image" Target="../media/image1.png"/><Relationship Id="rId7" Type="http://schemas.openxmlformats.org/officeDocument/2006/relationships/image" Target="../media/image20.png"/><Relationship Id="rId12" Type="http://schemas.openxmlformats.org/officeDocument/2006/relationships/image" Target="../media/image24.png"/><Relationship Id="rId17" Type="http://schemas.openxmlformats.org/officeDocument/2006/relationships/image" Target="../media/image29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8.png"/><Relationship Id="rId1" Type="http://schemas.openxmlformats.org/officeDocument/2006/relationships/themeOverride" Target="../theme/themeOverride18.xml"/><Relationship Id="rId6" Type="http://schemas.openxmlformats.org/officeDocument/2006/relationships/image" Target="../media/image19.png"/><Relationship Id="rId11" Type="http://schemas.openxmlformats.org/officeDocument/2006/relationships/image" Target="../media/image23.png"/><Relationship Id="rId5" Type="http://schemas.openxmlformats.org/officeDocument/2006/relationships/image" Target="../media/image18.png"/><Relationship Id="rId15" Type="http://schemas.openxmlformats.org/officeDocument/2006/relationships/image" Target="../media/image27.png"/><Relationship Id="rId10" Type="http://schemas.openxmlformats.org/officeDocument/2006/relationships/image" Target="../media/image11.png"/><Relationship Id="rId4" Type="http://schemas.openxmlformats.org/officeDocument/2006/relationships/image" Target="../media/image17.png"/><Relationship Id="rId9" Type="http://schemas.openxmlformats.org/officeDocument/2006/relationships/image" Target="../media/image22.png"/><Relationship Id="rId14" Type="http://schemas.openxmlformats.org/officeDocument/2006/relationships/image" Target="../media/image2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1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3" Type="http://schemas.openxmlformats.org/officeDocument/2006/relationships/image" Target="../media/image1.png"/><Relationship Id="rId7" Type="http://schemas.openxmlformats.org/officeDocument/2006/relationships/image" Target="../media/image32.pn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9.xml"/><Relationship Id="rId6" Type="http://schemas.openxmlformats.org/officeDocument/2006/relationships/image" Target="../media/image31.png"/><Relationship Id="rId5" Type="http://schemas.openxmlformats.org/officeDocument/2006/relationships/image" Target="../media/image18.png"/><Relationship Id="rId10" Type="http://schemas.openxmlformats.org/officeDocument/2006/relationships/image" Target="../media/image35.png"/><Relationship Id="rId4" Type="http://schemas.openxmlformats.org/officeDocument/2006/relationships/image" Target="../media/image11.png"/><Relationship Id="rId9" Type="http://schemas.openxmlformats.org/officeDocument/2006/relationships/image" Target="../media/image34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png"/><Relationship Id="rId3" Type="http://schemas.openxmlformats.org/officeDocument/2006/relationships/image" Target="../media/image1.png"/><Relationship Id="rId7" Type="http://schemas.openxmlformats.org/officeDocument/2006/relationships/image" Target="../media/image38.pn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20.xml"/><Relationship Id="rId6" Type="http://schemas.openxmlformats.org/officeDocument/2006/relationships/image" Target="../media/image37.png"/><Relationship Id="rId5" Type="http://schemas.openxmlformats.org/officeDocument/2006/relationships/image" Target="../media/image11.png"/><Relationship Id="rId4" Type="http://schemas.openxmlformats.org/officeDocument/2006/relationships/image" Target="../media/image36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21.xml"/><Relationship Id="rId4" Type="http://schemas.openxmlformats.org/officeDocument/2006/relationships/image" Target="../media/image12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22.xml"/><Relationship Id="rId4" Type="http://schemas.openxmlformats.org/officeDocument/2006/relationships/image" Target="../media/image12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23.xml"/><Relationship Id="rId4" Type="http://schemas.openxmlformats.org/officeDocument/2006/relationships/image" Target="../media/image12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24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46.pn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25.xml"/><Relationship Id="rId6" Type="http://schemas.openxmlformats.org/officeDocument/2006/relationships/image" Target="../media/image45.png"/><Relationship Id="rId5" Type="http://schemas.openxmlformats.org/officeDocument/2006/relationships/image" Target="../media/image44.png"/><Relationship Id="rId4" Type="http://schemas.openxmlformats.org/officeDocument/2006/relationships/image" Target="../media/image4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26.xml"/><Relationship Id="rId5" Type="http://schemas.openxmlformats.org/officeDocument/2006/relationships/image" Target="../media/image48.png"/><Relationship Id="rId4" Type="http://schemas.openxmlformats.org/officeDocument/2006/relationships/image" Target="../media/image47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52.pn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27.xml"/><Relationship Id="rId6" Type="http://schemas.openxmlformats.org/officeDocument/2006/relationships/image" Target="../media/image51.png"/><Relationship Id="rId5" Type="http://schemas.openxmlformats.org/officeDocument/2006/relationships/image" Target="../media/image50.png"/><Relationship Id="rId4" Type="http://schemas.openxmlformats.org/officeDocument/2006/relationships/image" Target="../media/image49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28.xml"/><Relationship Id="rId4" Type="http://schemas.openxmlformats.org/officeDocument/2006/relationships/image" Target="../media/image42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29.xml"/><Relationship Id="rId5" Type="http://schemas.openxmlformats.org/officeDocument/2006/relationships/image" Target="../media/image53.png"/><Relationship Id="rId4" Type="http://schemas.openxmlformats.org/officeDocument/2006/relationships/image" Target="../media/image48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30.xml"/><Relationship Id="rId4" Type="http://schemas.openxmlformats.org/officeDocument/2006/relationships/image" Target="../media/image54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31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32.xml"/><Relationship Id="rId5" Type="http://schemas.openxmlformats.org/officeDocument/2006/relationships/image" Target="../media/image56.png"/><Relationship Id="rId4" Type="http://schemas.openxmlformats.org/officeDocument/2006/relationships/image" Target="../media/image55.png"/></Relationships>
</file>

<file path=ppt/slides/_rels/slide37.xml.rels><?xml version="1.0" encoding="UTF-8" standalone="yes"?>
<Relationships xmlns="http://schemas.openxmlformats.org/package/2006/relationships"><Relationship Id="rId8" Type="http://schemas.openxmlformats.org/officeDocument/2006/relationships/image" Target="../media/image61.png"/><Relationship Id="rId3" Type="http://schemas.openxmlformats.org/officeDocument/2006/relationships/image" Target="../media/image1.png"/><Relationship Id="rId7" Type="http://schemas.openxmlformats.org/officeDocument/2006/relationships/image" Target="../media/image60.pn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33.xml"/><Relationship Id="rId6" Type="http://schemas.openxmlformats.org/officeDocument/2006/relationships/image" Target="../media/image59.png"/><Relationship Id="rId5" Type="http://schemas.openxmlformats.org/officeDocument/2006/relationships/image" Target="../media/image58.png"/><Relationship Id="rId10" Type="http://schemas.openxmlformats.org/officeDocument/2006/relationships/hyperlink" Target="https://es.khanacademy.org/math/arithmetic-home/multiply-divide" TargetMode="External"/><Relationship Id="rId4" Type="http://schemas.openxmlformats.org/officeDocument/2006/relationships/image" Target="../media/image57.png"/><Relationship Id="rId9" Type="http://schemas.openxmlformats.org/officeDocument/2006/relationships/image" Target="../media/image62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34.xml"/><Relationship Id="rId4" Type="http://schemas.openxmlformats.org/officeDocument/2006/relationships/hyperlink" Target="https://forms.gle/J8JB6jGK2U1LqX196" TargetMode="Externa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35.xml"/><Relationship Id="rId5" Type="http://schemas.openxmlformats.org/officeDocument/2006/relationships/hyperlink" Target="https://www.revista-educacion-matematica.org.mx/revista/2016/05/12/vol28-1-1/" TargetMode="External"/><Relationship Id="rId4" Type="http://schemas.openxmlformats.org/officeDocument/2006/relationships/hyperlink" Target="https://www.curriculumnacional.cl/614/w3-propertyvalue-120183.html_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3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3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5.xml"/><Relationship Id="rId4" Type="http://schemas.openxmlformats.org/officeDocument/2006/relationships/hyperlink" Target="https://curriculumnacional.mineduc.cl/614/articles-71256_archivo_01.pdf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>
            <a:extLst>
              <a:ext uri="{FF2B5EF4-FFF2-40B4-BE49-F238E27FC236}">
                <a16:creationId xmlns:a16="http://schemas.microsoft.com/office/drawing/2014/main" xmlns="" id="{679CDBBF-95DC-8F4C-9DD7-BF86C6EDC938}"/>
              </a:ext>
            </a:extLst>
          </p:cNvPr>
          <p:cNvSpPr/>
          <p:nvPr/>
        </p:nvSpPr>
        <p:spPr>
          <a:xfrm>
            <a:off x="634482" y="1214774"/>
            <a:ext cx="10618235" cy="40318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es-MX" sz="3200" dirty="0">
                <a:solidFill>
                  <a:srgbClr val="002060"/>
                </a:solidFill>
              </a:rPr>
              <a:t>El presente instrumento busca conocer los aprendizajes que se alcanzan durante la implementación del taller. </a:t>
            </a:r>
            <a:r>
              <a:rPr lang="es-MX" sz="3200" b="1" dirty="0">
                <a:solidFill>
                  <a:srgbClr val="002060"/>
                </a:solidFill>
              </a:rPr>
              <a:t>Se debe contestar dos veces</a:t>
            </a:r>
            <a:r>
              <a:rPr lang="es-MX" sz="3200" dirty="0">
                <a:solidFill>
                  <a:srgbClr val="002060"/>
                </a:solidFill>
              </a:rPr>
              <a:t>: uno al </a:t>
            </a:r>
            <a:r>
              <a:rPr lang="es-MX" sz="3200" u="sng" dirty="0">
                <a:solidFill>
                  <a:srgbClr val="002060"/>
                </a:solidFill>
              </a:rPr>
              <a:t>comienzo</a:t>
            </a:r>
            <a:r>
              <a:rPr lang="es-MX" sz="3200" dirty="0">
                <a:solidFill>
                  <a:srgbClr val="002060"/>
                </a:solidFill>
              </a:rPr>
              <a:t> de la sesión y otra, </a:t>
            </a:r>
            <a:r>
              <a:rPr lang="es-MX" sz="3200" u="sng" dirty="0">
                <a:solidFill>
                  <a:srgbClr val="002060"/>
                </a:solidFill>
              </a:rPr>
              <a:t>al finalizar</a:t>
            </a:r>
            <a:r>
              <a:rPr lang="es-MX" sz="3200" dirty="0">
                <a:solidFill>
                  <a:srgbClr val="002060"/>
                </a:solidFill>
              </a:rPr>
              <a:t> la experiencia. </a:t>
            </a:r>
          </a:p>
          <a:p>
            <a:pPr marL="0" indent="0">
              <a:buNone/>
            </a:pPr>
            <a:r>
              <a:rPr lang="es-MX" sz="3200" dirty="0">
                <a:solidFill>
                  <a:srgbClr val="002060"/>
                </a:solidFill>
              </a:rPr>
              <a:t>Esta información será empleada para seguir mejorando los talleres diseñados por el programa. </a:t>
            </a:r>
          </a:p>
          <a:p>
            <a:pPr marL="0" indent="0">
              <a:buNone/>
            </a:pPr>
            <a:endParaRPr lang="es-CL" sz="3200" dirty="0">
              <a:solidFill>
                <a:schemeClr val="accent1"/>
              </a:solidFill>
            </a:endParaRPr>
          </a:p>
          <a:p>
            <a:endParaRPr lang="es-CL" sz="3200" dirty="0">
              <a:solidFill>
                <a:schemeClr val="accent1"/>
              </a:solidFill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xmlns="" id="{BB38540B-AE9D-204B-8829-643AD7643106}"/>
              </a:ext>
            </a:extLst>
          </p:cNvPr>
          <p:cNvSpPr txBox="1"/>
          <p:nvPr/>
        </p:nvSpPr>
        <p:spPr>
          <a:xfrm>
            <a:off x="1511559" y="447869"/>
            <a:ext cx="834265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4800" dirty="0">
                <a:solidFill>
                  <a:schemeClr val="accent1">
                    <a:lumMod val="75000"/>
                  </a:schemeClr>
                </a:solidFill>
                <a:ea typeface="+mj-ea"/>
                <a:cs typeface="+mj-cs"/>
              </a:rPr>
              <a:t>Ticket de entrada y salida</a:t>
            </a:r>
          </a:p>
        </p:txBody>
      </p:sp>
      <p:sp>
        <p:nvSpPr>
          <p:cNvPr id="2" name="Rectángulo 1"/>
          <p:cNvSpPr/>
          <p:nvPr/>
        </p:nvSpPr>
        <p:spPr>
          <a:xfrm>
            <a:off x="1789043" y="4600316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s-CL" dirty="0"/>
              <a:t/>
            </a:r>
            <a:br>
              <a:rPr lang="es-CL" dirty="0"/>
            </a:br>
            <a:endParaRPr lang="es-CL" dirty="0"/>
          </a:p>
        </p:txBody>
      </p:sp>
      <p:sp>
        <p:nvSpPr>
          <p:cNvPr id="3" name="Rectángulo 2"/>
          <p:cNvSpPr/>
          <p:nvPr/>
        </p:nvSpPr>
        <p:spPr>
          <a:xfrm>
            <a:off x="2597426" y="4802114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s-CL" dirty="0"/>
              <a:t/>
            </a:r>
            <a:br>
              <a:rPr lang="es-CL" dirty="0"/>
            </a:br>
            <a:endParaRPr lang="es-CL" dirty="0"/>
          </a:p>
        </p:txBody>
      </p:sp>
      <p:sp>
        <p:nvSpPr>
          <p:cNvPr id="7" name="Rectángulo 6"/>
          <p:cNvSpPr/>
          <p:nvPr/>
        </p:nvSpPr>
        <p:spPr>
          <a:xfrm>
            <a:off x="2185127" y="4646153"/>
            <a:ext cx="738375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s-CL" sz="3200" dirty="0">
                <a:solidFill>
                  <a:srgbClr val="1155CC"/>
                </a:solidFill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https://forms.gle/HMHzD3iyTQtHSe6S9</a:t>
            </a:r>
            <a:endParaRPr lang="es-CL" sz="3200" dirty="0">
              <a:solidFill>
                <a:srgbClr val="22222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118909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85335" y="174505"/>
            <a:ext cx="9279156" cy="407001"/>
          </a:xfrm>
        </p:spPr>
        <p:txBody>
          <a:bodyPr/>
          <a:lstStyle/>
          <a:p>
            <a:r>
              <a:rPr lang="es-CL" sz="2800" b="1" dirty="0"/>
              <a:t>PROBLEMA: </a:t>
            </a:r>
            <a:r>
              <a:rPr lang="es-CL" sz="2800" b="1" dirty="0">
                <a:solidFill>
                  <a:srgbClr val="0B6EB2"/>
                </a:solidFill>
              </a:rPr>
              <a:t>¿En qué estación está Pedro en  el salto  91?. </a:t>
            </a:r>
          </a:p>
        </p:txBody>
      </p:sp>
      <p:sp>
        <p:nvSpPr>
          <p:cNvPr id="12" name="CuadroTexto 11"/>
          <p:cNvSpPr txBox="1"/>
          <p:nvPr/>
        </p:nvSpPr>
        <p:spPr>
          <a:xfrm>
            <a:off x="685336" y="674789"/>
            <a:ext cx="1003424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CL" dirty="0"/>
              <a:t>El juego de las estaciones de colores, consiste en adivinar en qué color se encuentra Pedro al realizar un número de saltos de color en color, </a:t>
            </a:r>
            <a:r>
              <a:rPr lang="es-CL" dirty="0" smtClean="0"/>
              <a:t>comenzando siempre </a:t>
            </a:r>
            <a:r>
              <a:rPr lang="es-CL" dirty="0"/>
              <a:t>en la estación Roja, como lo muestra la  figura 1. </a:t>
            </a:r>
          </a:p>
        </p:txBody>
      </p:sp>
      <p:pic>
        <p:nvPicPr>
          <p:cNvPr id="15" name="Imagen 1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5335" y="1598119"/>
            <a:ext cx="3384389" cy="3905998"/>
          </a:xfrm>
          <a:prstGeom prst="rect">
            <a:avLst/>
          </a:prstGeom>
        </p:spPr>
      </p:pic>
      <p:sp>
        <p:nvSpPr>
          <p:cNvPr id="17" name="CuadroTexto 16"/>
          <p:cNvSpPr txBox="1"/>
          <p:nvPr/>
        </p:nvSpPr>
        <p:spPr>
          <a:xfrm>
            <a:off x="2021982" y="1489086"/>
            <a:ext cx="110758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b="1" dirty="0">
                <a:solidFill>
                  <a:schemeClr val="accent5">
                    <a:lumMod val="50000"/>
                  </a:schemeClr>
                </a:solidFill>
              </a:rPr>
              <a:t>Pedro </a:t>
            </a:r>
          </a:p>
        </p:txBody>
      </p:sp>
      <p:graphicFrame>
        <p:nvGraphicFramePr>
          <p:cNvPr id="18" name="Tabla 1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75256769"/>
              </p:ext>
            </p:extLst>
          </p:nvPr>
        </p:nvGraphicFramePr>
        <p:xfrm>
          <a:off x="4654332" y="1681495"/>
          <a:ext cx="3792113" cy="370376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60281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931832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597957">
                <a:tc>
                  <a:txBody>
                    <a:bodyPr/>
                    <a:lstStyle/>
                    <a:p>
                      <a:pPr algn="ctr"/>
                      <a:r>
                        <a:rPr lang="es-CL" dirty="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Números</a:t>
                      </a:r>
                      <a:r>
                        <a:rPr lang="es-CL" baseline="0" dirty="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 de saltos </a:t>
                      </a:r>
                      <a:endParaRPr lang="es-CL" dirty="0">
                        <a:solidFill>
                          <a:schemeClr val="accent5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L" dirty="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Color</a:t>
                      </a:r>
                      <a:r>
                        <a:rPr lang="es-CL" baseline="0" dirty="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 </a:t>
                      </a:r>
                      <a:endParaRPr lang="es-CL" dirty="0">
                        <a:solidFill>
                          <a:schemeClr val="accent5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77632">
                <a:tc>
                  <a:txBody>
                    <a:bodyPr/>
                    <a:lstStyle/>
                    <a:p>
                      <a:pPr algn="ctr"/>
                      <a:r>
                        <a:rPr lang="es-CL" dirty="0"/>
                        <a:t>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CL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77632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L" dirty="0"/>
                        <a:t>5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CL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77632">
                <a:tc>
                  <a:txBody>
                    <a:bodyPr/>
                    <a:lstStyle/>
                    <a:p>
                      <a:pPr algn="ctr"/>
                      <a:r>
                        <a:rPr lang="es-CL" dirty="0"/>
                        <a:t>16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CL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420258">
                <a:tc>
                  <a:txBody>
                    <a:bodyPr/>
                    <a:lstStyle/>
                    <a:p>
                      <a:pPr algn="ctr"/>
                      <a:r>
                        <a:rPr lang="es-CL" dirty="0"/>
                        <a:t>26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CL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377632">
                <a:tc>
                  <a:txBody>
                    <a:bodyPr/>
                    <a:lstStyle/>
                    <a:p>
                      <a:pPr algn="ctr"/>
                      <a:r>
                        <a:rPr lang="es-CL" dirty="0"/>
                        <a:t>41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CL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377632">
                <a:tc>
                  <a:txBody>
                    <a:bodyPr/>
                    <a:lstStyle/>
                    <a:p>
                      <a:pPr algn="ctr"/>
                      <a:r>
                        <a:rPr lang="es-CL" dirty="0"/>
                        <a:t>55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CL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377632">
                <a:tc>
                  <a:txBody>
                    <a:bodyPr/>
                    <a:lstStyle/>
                    <a:p>
                      <a:pPr algn="ctr"/>
                      <a:r>
                        <a:rPr lang="es-CL" dirty="0"/>
                        <a:t>64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CL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377632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L" dirty="0"/>
                        <a:t>91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CL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</a:tbl>
          </a:graphicData>
        </a:graphic>
      </p:graphicFrame>
      <p:pic>
        <p:nvPicPr>
          <p:cNvPr id="20" name="Imagen 1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19553442" flipH="1">
            <a:off x="889547" y="2909801"/>
            <a:ext cx="1131319" cy="351040"/>
          </a:xfrm>
          <a:prstGeom prst="rect">
            <a:avLst/>
          </a:prstGeom>
        </p:spPr>
      </p:pic>
      <p:sp>
        <p:nvSpPr>
          <p:cNvPr id="3" name="CuadroTexto 2"/>
          <p:cNvSpPr txBox="1"/>
          <p:nvPr/>
        </p:nvSpPr>
        <p:spPr>
          <a:xfrm>
            <a:off x="1437371" y="4953378"/>
            <a:ext cx="188031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L" b="1" dirty="0"/>
              <a:t>Figura 1 </a:t>
            </a:r>
          </a:p>
        </p:txBody>
      </p:sp>
      <p:sp>
        <p:nvSpPr>
          <p:cNvPr id="4" name="CuadroTexto 3"/>
          <p:cNvSpPr txBox="1"/>
          <p:nvPr/>
        </p:nvSpPr>
        <p:spPr>
          <a:xfrm>
            <a:off x="1054127" y="5532273"/>
            <a:ext cx="979398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dirty="0"/>
              <a:t>1.- Registra tus predicciones en un minuto para los tres primeros números de la tabla. </a:t>
            </a:r>
          </a:p>
          <a:p>
            <a:r>
              <a:rPr lang="es-CL" dirty="0"/>
              <a:t>¿En 3 saltos ?__________ ¿En 5 saltos ?__________ ¿En 16 saltos ?__________ </a:t>
            </a:r>
          </a:p>
          <a:p>
            <a:r>
              <a:rPr lang="es-CL" dirty="0"/>
              <a:t>2.- Ahora resuelve  para los distintos  números de saltos  y  completa la tabla.</a:t>
            </a:r>
          </a:p>
          <a:p>
            <a:r>
              <a:rPr lang="es-CL" dirty="0"/>
              <a:t>3.- Formula una estrategia para predecir en qué estación está Pedro en  el salto 91.  </a:t>
            </a:r>
          </a:p>
        </p:txBody>
      </p:sp>
      <p:sp>
        <p:nvSpPr>
          <p:cNvPr id="10" name="CuadroTexto 9"/>
          <p:cNvSpPr txBox="1"/>
          <p:nvPr/>
        </p:nvSpPr>
        <p:spPr>
          <a:xfrm>
            <a:off x="9292937" y="6550223"/>
            <a:ext cx="311034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1400" dirty="0"/>
              <a:t>Problema : fuente Creación propia </a:t>
            </a:r>
          </a:p>
        </p:txBody>
      </p:sp>
    </p:spTree>
    <p:extLst>
      <p:ext uri="{BB962C8B-B14F-4D97-AF65-F5344CB8AC3E}">
        <p14:creationId xmlns:p14="http://schemas.microsoft.com/office/powerpoint/2010/main" val="85095719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Imagen 1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22565" y="2217663"/>
            <a:ext cx="2594598" cy="2994482"/>
          </a:xfrm>
          <a:prstGeom prst="rect">
            <a:avLst/>
          </a:prstGeom>
        </p:spPr>
      </p:pic>
      <p:sp>
        <p:nvSpPr>
          <p:cNvPr id="2" name="CuadroTexto 1"/>
          <p:cNvSpPr txBox="1"/>
          <p:nvPr/>
        </p:nvSpPr>
        <p:spPr>
          <a:xfrm>
            <a:off x="200425" y="22381"/>
            <a:ext cx="50485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b="1" dirty="0"/>
              <a:t>ESTRATEGIAS DE RESOLUCIÓN  - </a:t>
            </a:r>
            <a:r>
              <a:rPr lang="es-CL" b="1" dirty="0">
                <a:solidFill>
                  <a:schemeClr val="accent1">
                    <a:lumMod val="50000"/>
                  </a:schemeClr>
                </a:solidFill>
              </a:rPr>
              <a:t>CONCRETO </a:t>
            </a:r>
          </a:p>
        </p:txBody>
      </p:sp>
      <p:sp>
        <p:nvSpPr>
          <p:cNvPr id="7" name="CuadroTexto 6"/>
          <p:cNvSpPr txBox="1"/>
          <p:nvPr/>
        </p:nvSpPr>
        <p:spPr>
          <a:xfrm>
            <a:off x="1006132" y="1384189"/>
            <a:ext cx="10371656" cy="646331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s-CL" b="1" dirty="0"/>
              <a:t>CONCRETO </a:t>
            </a:r>
          </a:p>
          <a:p>
            <a:r>
              <a:rPr lang="es-CL" dirty="0"/>
              <a:t>Se pueden usar 4 fichas de colores y simular con los dedos los saltos de Pedro. </a:t>
            </a:r>
          </a:p>
        </p:txBody>
      </p:sp>
      <p:sp>
        <p:nvSpPr>
          <p:cNvPr id="17" name="CuadroTexto 16"/>
          <p:cNvSpPr txBox="1"/>
          <p:nvPr/>
        </p:nvSpPr>
        <p:spPr>
          <a:xfrm>
            <a:off x="1006132" y="2220799"/>
            <a:ext cx="3806267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dirty="0"/>
              <a:t>Estrategias </a:t>
            </a:r>
          </a:p>
          <a:p>
            <a:r>
              <a:rPr lang="es-CL" b="1" dirty="0">
                <a:solidFill>
                  <a:srgbClr val="0B6EB2"/>
                </a:solidFill>
              </a:rPr>
              <a:t>1.-Conteo de 1 en 1. </a:t>
            </a:r>
          </a:p>
          <a:p>
            <a:r>
              <a:rPr lang="es-CL" b="1" dirty="0">
                <a:solidFill>
                  <a:srgbClr val="0B6EB2"/>
                </a:solidFill>
              </a:rPr>
              <a:t>2.- Conteo de 4 en 4. </a:t>
            </a:r>
          </a:p>
          <a:p>
            <a:r>
              <a:rPr lang="es-CL" b="1" dirty="0">
                <a:solidFill>
                  <a:srgbClr val="0B6EB2"/>
                </a:solidFill>
              </a:rPr>
              <a:t>3.-Conteo de n en n,  hacia adelante y hacia atrás.</a:t>
            </a:r>
          </a:p>
          <a:p>
            <a:r>
              <a:rPr lang="es-CL" b="1" dirty="0">
                <a:solidFill>
                  <a:srgbClr val="0B6EB2"/>
                </a:solidFill>
              </a:rPr>
              <a:t>4.-Conteo por ensayo y error. </a:t>
            </a:r>
          </a:p>
          <a:p>
            <a:r>
              <a:rPr lang="es-CL" b="1" dirty="0">
                <a:solidFill>
                  <a:srgbClr val="0B6EB2"/>
                </a:solidFill>
              </a:rPr>
              <a:t>5.- Estrategias multiplicativas. </a:t>
            </a:r>
          </a:p>
        </p:txBody>
      </p:sp>
      <p:sp>
        <p:nvSpPr>
          <p:cNvPr id="4" name="Rectángulo 3"/>
          <p:cNvSpPr/>
          <p:nvPr/>
        </p:nvSpPr>
        <p:spPr>
          <a:xfrm>
            <a:off x="973262" y="338894"/>
            <a:ext cx="1121873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CL" dirty="0"/>
              <a:t>1.- Registra tus predicciones en un minuto para los tres primeros números de la tabla. </a:t>
            </a:r>
          </a:p>
          <a:p>
            <a:r>
              <a:rPr lang="es-CL" dirty="0"/>
              <a:t>¿En 3 saltos ?__________ ¿En 5 saltos ?__________ ¿En 16 saltos ?__________ </a:t>
            </a:r>
          </a:p>
          <a:p>
            <a:r>
              <a:rPr lang="es-CL" dirty="0"/>
              <a:t>2.-Ahora resuelve  para los distintos  números de saltos y completa la tabla .</a:t>
            </a:r>
          </a:p>
        </p:txBody>
      </p:sp>
      <p:sp>
        <p:nvSpPr>
          <p:cNvPr id="5" name="CuadroTexto 4"/>
          <p:cNvSpPr txBox="1"/>
          <p:nvPr/>
        </p:nvSpPr>
        <p:spPr>
          <a:xfrm>
            <a:off x="7642536" y="2266965"/>
            <a:ext cx="3735252" cy="3139321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s-CL" b="1" dirty="0"/>
              <a:t>Ejemplos </a:t>
            </a:r>
          </a:p>
          <a:p>
            <a:r>
              <a:rPr lang="es-CL" b="1" dirty="0"/>
              <a:t>Para 26  saltos </a:t>
            </a:r>
          </a:p>
          <a:p>
            <a:r>
              <a:rPr lang="es-CL" dirty="0"/>
              <a:t>1.- Se puede situar en el 24 (estación Roja) </a:t>
            </a:r>
            <a:r>
              <a:rPr lang="es-CL" b="1" dirty="0"/>
              <a:t> </a:t>
            </a:r>
            <a:r>
              <a:rPr lang="es-CL" dirty="0"/>
              <a:t>y contar 2 saltos más desde allí. </a:t>
            </a:r>
          </a:p>
          <a:p>
            <a:r>
              <a:rPr lang="es-CL" b="1" dirty="0">
                <a:solidFill>
                  <a:srgbClr val="FF0000"/>
                </a:solidFill>
              </a:rPr>
              <a:t>24 - </a:t>
            </a:r>
            <a:r>
              <a:rPr lang="es-CL" dirty="0"/>
              <a:t> </a:t>
            </a:r>
            <a:r>
              <a:rPr lang="es-CL" b="1" dirty="0">
                <a:solidFill>
                  <a:schemeClr val="accent4">
                    <a:lumMod val="75000"/>
                  </a:schemeClr>
                </a:solidFill>
              </a:rPr>
              <a:t>25</a:t>
            </a:r>
            <a:r>
              <a:rPr lang="es-CL" b="1" dirty="0">
                <a:solidFill>
                  <a:srgbClr val="FFFF00"/>
                </a:solidFill>
              </a:rPr>
              <a:t> </a:t>
            </a:r>
            <a:r>
              <a:rPr lang="es-CL" dirty="0"/>
              <a:t>- </a:t>
            </a:r>
            <a:r>
              <a:rPr lang="es-CL" b="1" dirty="0">
                <a:solidFill>
                  <a:srgbClr val="00B050"/>
                </a:solidFill>
              </a:rPr>
              <a:t>26 </a:t>
            </a:r>
          </a:p>
          <a:p>
            <a:endParaRPr lang="es-CL" dirty="0"/>
          </a:p>
          <a:p>
            <a:r>
              <a:rPr lang="es-CL" dirty="0"/>
              <a:t>2.- Se puede situar en el </a:t>
            </a:r>
            <a:r>
              <a:rPr lang="es-CL" b="1" dirty="0"/>
              <a:t>28 (estación Roja)  </a:t>
            </a:r>
            <a:r>
              <a:rPr lang="es-CL" dirty="0"/>
              <a:t>y contar hacia atrás hasta llegar a  26 y buscar el color. </a:t>
            </a:r>
          </a:p>
          <a:p>
            <a:r>
              <a:rPr lang="es-CL" b="1" dirty="0">
                <a:solidFill>
                  <a:srgbClr val="FF0000"/>
                </a:solidFill>
              </a:rPr>
              <a:t>28 - </a:t>
            </a:r>
            <a:r>
              <a:rPr lang="es-CL" dirty="0">
                <a:solidFill>
                  <a:srgbClr val="0070C0"/>
                </a:solidFill>
              </a:rPr>
              <a:t> </a:t>
            </a:r>
            <a:r>
              <a:rPr lang="es-CL" b="1" dirty="0">
                <a:solidFill>
                  <a:srgbClr val="0070C0"/>
                </a:solidFill>
              </a:rPr>
              <a:t>27 </a:t>
            </a:r>
            <a:r>
              <a:rPr lang="es-CL" dirty="0"/>
              <a:t>- </a:t>
            </a:r>
            <a:r>
              <a:rPr lang="es-CL" b="1" dirty="0">
                <a:solidFill>
                  <a:srgbClr val="00B050"/>
                </a:solidFill>
              </a:rPr>
              <a:t>26 </a:t>
            </a:r>
          </a:p>
          <a:p>
            <a:endParaRPr lang="es-CL" dirty="0"/>
          </a:p>
        </p:txBody>
      </p:sp>
      <p:pic>
        <p:nvPicPr>
          <p:cNvPr id="8" name="Imagen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10026" y="5261447"/>
            <a:ext cx="1712269" cy="1417575"/>
          </a:xfrm>
          <a:prstGeom prst="rect">
            <a:avLst/>
          </a:prstGeom>
        </p:spPr>
      </p:pic>
      <p:sp>
        <p:nvSpPr>
          <p:cNvPr id="9" name="CuadroTexto 8"/>
          <p:cNvSpPr txBox="1"/>
          <p:nvPr/>
        </p:nvSpPr>
        <p:spPr>
          <a:xfrm>
            <a:off x="2422294" y="5682421"/>
            <a:ext cx="8955493" cy="98488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just"/>
            <a:r>
              <a:rPr lang="es-CL" sz="2000" b="1" dirty="0">
                <a:solidFill>
                  <a:schemeClr val="accent2">
                    <a:lumMod val="50000"/>
                  </a:schemeClr>
                </a:solidFill>
              </a:rPr>
              <a:t>Se propone usar tapitas de botellas o círculos de colores para las estaciones.  </a:t>
            </a:r>
          </a:p>
          <a:p>
            <a:pPr algn="just"/>
            <a:r>
              <a:rPr lang="es-CL" sz="2000" b="1" dirty="0">
                <a:solidFill>
                  <a:schemeClr val="accent2">
                    <a:lumMod val="50000"/>
                  </a:schemeClr>
                </a:solidFill>
              </a:rPr>
              <a:t>Pueden realizar el juego simulando con los dedos los saltos de Pedro.  </a:t>
            </a:r>
          </a:p>
          <a:p>
            <a:pPr algn="just"/>
            <a:endParaRPr lang="es-CL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10" name="CuadroTexto 9"/>
          <p:cNvSpPr txBox="1"/>
          <p:nvPr/>
        </p:nvSpPr>
        <p:spPr>
          <a:xfrm>
            <a:off x="349106" y="4792816"/>
            <a:ext cx="27804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b="1" i="1" dirty="0">
                <a:solidFill>
                  <a:schemeClr val="accent2">
                    <a:lumMod val="75000"/>
                  </a:schemeClr>
                </a:solidFill>
              </a:rPr>
              <a:t>Conexión en la virtualidad </a:t>
            </a:r>
          </a:p>
        </p:txBody>
      </p:sp>
      <p:pic>
        <p:nvPicPr>
          <p:cNvPr id="13" name="Imagen 1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647298" y="1437135"/>
            <a:ext cx="482848" cy="553263"/>
          </a:xfrm>
          <a:prstGeom prst="rect">
            <a:avLst/>
          </a:prstGeom>
        </p:spPr>
      </p:pic>
      <p:pic>
        <p:nvPicPr>
          <p:cNvPr id="15" name="Imagen 14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rot="19553442" flipH="1">
            <a:off x="5249876" y="3204836"/>
            <a:ext cx="945019" cy="293232"/>
          </a:xfrm>
          <a:prstGeom prst="rect">
            <a:avLst/>
          </a:prstGeom>
        </p:spPr>
      </p:pic>
      <p:pic>
        <p:nvPicPr>
          <p:cNvPr id="19" name="Imagen 1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550580" y="5682421"/>
            <a:ext cx="827207" cy="9478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852576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" name="CuadroTexto 3"/>
              <p:cNvSpPr txBox="1"/>
              <p:nvPr/>
            </p:nvSpPr>
            <p:spPr>
              <a:xfrm>
                <a:off x="5069904" y="1093019"/>
                <a:ext cx="2839035" cy="501675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s-CL" b="1" dirty="0"/>
                  <a:t>Estrategias multiplicativas. </a:t>
                </a:r>
              </a:p>
              <a:p>
                <a:pPr marL="285750" indent="-285750">
                  <a:buFontTx/>
                  <a:buChar char="-"/>
                </a:pPr>
                <a:r>
                  <a:rPr lang="es-CL" b="1" dirty="0">
                    <a:solidFill>
                      <a:schemeClr val="accent1">
                        <a:lumMod val="50000"/>
                      </a:schemeClr>
                    </a:solidFill>
                  </a:rPr>
                  <a:t>Para  91 saltos </a:t>
                </a:r>
              </a:p>
              <a:p>
                <a:r>
                  <a:rPr lang="es-CL" dirty="0"/>
                  <a:t>Situándose en la tabla del 4 y buscando productos cercanos a 91. </a:t>
                </a:r>
              </a:p>
              <a:p>
                <a:pPr algn="ctr"/>
                <a14:m>
                  <m:oMath xmlns:m="http://schemas.openxmlformats.org/officeDocument/2006/math">
                    <m:r>
                      <a:rPr lang="es-CL" i="1">
                        <a:latin typeface="Cambria Math" panose="02040503050406030204" pitchFamily="18" charset="0"/>
                      </a:rPr>
                      <m:t>4</m:t>
                    </m:r>
                    <m:r>
                      <a:rPr lang="es-CL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s-CL" i="1">
                        <a:latin typeface="Cambria Math" panose="02040503050406030204" pitchFamily="18" charset="0"/>
                      </a:rPr>
                      <m:t>20=80</m:t>
                    </m:r>
                  </m:oMath>
                </a14:m>
                <a:r>
                  <a:rPr lang="es-CL" i="1" dirty="0">
                    <a:latin typeface="Cambria Math" panose="02040503050406030204" pitchFamily="18" charset="0"/>
                  </a:rPr>
                  <a:t> </a:t>
                </a:r>
                <a:endParaRPr lang="es-CL" b="1" i="1" dirty="0">
                  <a:solidFill>
                    <a:schemeClr val="accent1">
                      <a:lumMod val="50000"/>
                    </a:schemeClr>
                  </a:solidFill>
                  <a:latin typeface="Cambria Math" panose="02040503050406030204" pitchFamily="18" charset="0"/>
                </a:endParaRPr>
              </a:p>
              <a:p>
                <a:pPr algn="ctr"/>
                <a14:m>
                  <m:oMath xmlns:m="http://schemas.openxmlformats.org/officeDocument/2006/math">
                    <m:r>
                      <a:rPr lang="es-CL" i="1">
                        <a:latin typeface="Cambria Math" panose="02040503050406030204" pitchFamily="18" charset="0"/>
                      </a:rPr>
                      <m:t>4</m:t>
                    </m:r>
                    <m:r>
                      <a:rPr lang="es-CL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s-CL" i="1">
                        <a:latin typeface="Cambria Math" panose="02040503050406030204" pitchFamily="18" charset="0"/>
                      </a:rPr>
                      <m:t>21=84</m:t>
                    </m:r>
                  </m:oMath>
                </a14:m>
                <a:r>
                  <a:rPr lang="es-CL" i="1" dirty="0">
                    <a:latin typeface="Cambria Math" panose="02040503050406030204" pitchFamily="18" charset="0"/>
                  </a:rPr>
                  <a:t> </a:t>
                </a:r>
                <a:endParaRPr lang="es-CL" b="1" i="1" dirty="0">
                  <a:solidFill>
                    <a:schemeClr val="accent1">
                      <a:lumMod val="50000"/>
                    </a:schemeClr>
                  </a:solidFill>
                  <a:latin typeface="Cambria Math" panose="02040503050406030204" pitchFamily="18" charset="0"/>
                </a:endParaRPr>
              </a:p>
              <a:p>
                <a:pPr algn="ctr"/>
                <a14:m>
                  <m:oMath xmlns:m="http://schemas.openxmlformats.org/officeDocument/2006/math">
                    <m:r>
                      <a:rPr lang="es-CL" b="1" i="1" smtClean="0">
                        <a:solidFill>
                          <a:srgbClr val="00B0F0"/>
                        </a:solidFill>
                        <a:latin typeface="Cambria Math" panose="02040503050406030204" pitchFamily="18" charset="0"/>
                      </a:rPr>
                      <m:t>𝟒</m:t>
                    </m:r>
                    <m:r>
                      <a:rPr lang="es-CL" b="1" i="1" smtClean="0">
                        <a:solidFill>
                          <a:srgbClr val="00B0F0"/>
                        </a:solidFill>
                        <a:latin typeface="Cambria Math" panose="02040503050406030204" pitchFamily="18" charset="0"/>
                      </a:rPr>
                      <m:t>𝒙</m:t>
                    </m:r>
                    <m:r>
                      <a:rPr lang="es-CL" b="1" i="1" smtClean="0">
                        <a:solidFill>
                          <a:srgbClr val="00B0F0"/>
                        </a:solidFill>
                        <a:latin typeface="Cambria Math" panose="02040503050406030204" pitchFamily="18" charset="0"/>
                      </a:rPr>
                      <m:t>𝟐𝟐</m:t>
                    </m:r>
                    <m:r>
                      <a:rPr lang="es-CL" b="1" i="1" smtClean="0">
                        <a:solidFill>
                          <a:srgbClr val="00B0F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s-CL" b="1" i="1" smtClean="0">
                        <a:solidFill>
                          <a:srgbClr val="00B0F0"/>
                        </a:solidFill>
                        <a:latin typeface="Cambria Math" panose="02040503050406030204" pitchFamily="18" charset="0"/>
                      </a:rPr>
                      <m:t>𝟖𝟖</m:t>
                    </m:r>
                  </m:oMath>
                </a14:m>
                <a:r>
                  <a:rPr lang="es-CL" b="1" i="1" dirty="0">
                    <a:solidFill>
                      <a:srgbClr val="00B0F0"/>
                    </a:solidFill>
                    <a:latin typeface="Cambria Math" panose="02040503050406030204" pitchFamily="18" charset="0"/>
                  </a:rPr>
                  <a:t> </a:t>
                </a: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CL" b="1" i="1" smtClean="0">
                          <a:solidFill>
                            <a:srgbClr val="00B0F0"/>
                          </a:solidFill>
                          <a:latin typeface="Cambria Math" panose="02040503050406030204" pitchFamily="18" charset="0"/>
                        </a:rPr>
                        <m:t>𝟒</m:t>
                      </m:r>
                      <m:r>
                        <a:rPr lang="es-CL" b="1" i="1" smtClean="0">
                          <a:solidFill>
                            <a:srgbClr val="00B0F0"/>
                          </a:solidFill>
                          <a:latin typeface="Cambria Math" panose="02040503050406030204" pitchFamily="18" charset="0"/>
                        </a:rPr>
                        <m:t>𝒙</m:t>
                      </m:r>
                      <m:r>
                        <a:rPr lang="es-CL" b="1" i="1" smtClean="0">
                          <a:solidFill>
                            <a:srgbClr val="00B0F0"/>
                          </a:solidFill>
                          <a:latin typeface="Cambria Math" panose="02040503050406030204" pitchFamily="18" charset="0"/>
                        </a:rPr>
                        <m:t>𝟐𝟑</m:t>
                      </m:r>
                      <m:r>
                        <a:rPr lang="es-CL" b="1" i="1" smtClean="0">
                          <a:solidFill>
                            <a:srgbClr val="00B0F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s-CL" b="1" i="1" smtClean="0">
                          <a:solidFill>
                            <a:srgbClr val="00B0F0"/>
                          </a:solidFill>
                          <a:latin typeface="Cambria Math" panose="02040503050406030204" pitchFamily="18" charset="0"/>
                        </a:rPr>
                        <m:t>𝟗𝟐</m:t>
                      </m:r>
                    </m:oMath>
                  </m:oMathPara>
                </a14:m>
                <a:endParaRPr lang="es-CL" b="1" i="1" dirty="0">
                  <a:solidFill>
                    <a:srgbClr val="00B0F0"/>
                  </a:solidFill>
                  <a:latin typeface="Cambria Math" panose="02040503050406030204" pitchFamily="18" charset="0"/>
                </a:endParaRPr>
              </a:p>
              <a:p>
                <a:pPr algn="ctr"/>
                <a:endParaRPr lang="es-CL" b="0" i="1" dirty="0">
                  <a:latin typeface="Cambria Math" panose="02040503050406030204" pitchFamily="18" charset="0"/>
                </a:endParaRPr>
              </a:p>
              <a:p>
                <a:r>
                  <a:rPr lang="es-CL" dirty="0"/>
                  <a:t>En 88 saltos (22 vueltas completas) queda en la estación Roja, por lo tanto </a:t>
                </a:r>
              </a:p>
              <a:p>
                <a:r>
                  <a:rPr lang="es-CL" dirty="0"/>
                  <a:t>En 91 está en la estación </a:t>
                </a:r>
                <a:r>
                  <a:rPr lang="es-CL" b="1" dirty="0">
                    <a:solidFill>
                      <a:srgbClr val="FFFF00"/>
                    </a:solidFill>
                  </a:rPr>
                  <a:t>.</a:t>
                </a:r>
                <a:r>
                  <a:rPr lang="es-CL" dirty="0"/>
                  <a:t>  En </a:t>
                </a:r>
                <a:r>
                  <a:rPr lang="es-CL" b="1" dirty="0">
                    <a:solidFill>
                      <a:srgbClr val="0070C0"/>
                    </a:solidFill>
                  </a:rPr>
                  <a:t>AZUL .</a:t>
                </a:r>
              </a:p>
              <a:p>
                <a:pPr algn="ctr"/>
                <a:r>
                  <a:rPr lang="es-CL" sz="3200" b="1" dirty="0">
                    <a:solidFill>
                      <a:schemeClr val="accent4">
                        <a:lumMod val="75000"/>
                      </a:schemeClr>
                    </a:solidFill>
                  </a:rPr>
                  <a:t>89</a:t>
                </a:r>
                <a:r>
                  <a:rPr lang="es-CL" sz="3200" dirty="0"/>
                  <a:t>-</a:t>
                </a:r>
                <a:r>
                  <a:rPr lang="es-CL" sz="3200" b="1" dirty="0">
                    <a:solidFill>
                      <a:srgbClr val="00B050"/>
                    </a:solidFill>
                  </a:rPr>
                  <a:t>90</a:t>
                </a:r>
                <a:r>
                  <a:rPr lang="es-CL" sz="3200" dirty="0"/>
                  <a:t>-</a:t>
                </a:r>
                <a:r>
                  <a:rPr lang="es-CL" sz="3200" b="1" dirty="0">
                    <a:solidFill>
                      <a:srgbClr val="0070C0"/>
                    </a:solidFill>
                  </a:rPr>
                  <a:t>91</a:t>
                </a:r>
                <a:endParaRPr lang="es-CL" b="1" dirty="0">
                  <a:solidFill>
                    <a:srgbClr val="0070C0"/>
                  </a:solidFill>
                </a:endParaRPr>
              </a:p>
              <a:p>
                <a:endParaRPr lang="es-CL" b="1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4" name="CuadroTexto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69904" y="1093019"/>
                <a:ext cx="2839035" cy="5016758"/>
              </a:xfrm>
              <a:prstGeom prst="rect">
                <a:avLst/>
              </a:prstGeom>
              <a:blipFill>
                <a:blip r:embed="rId4"/>
                <a:stretch>
                  <a:fillRect l="-1935" t="-608" r="-215"/>
                </a:stretch>
              </a:blipFill>
            </p:spPr>
            <p:txBody>
              <a:bodyPr/>
              <a:lstStyle/>
              <a:p>
                <a:r>
                  <a:rPr lang="es-C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CuadroTexto 4"/>
              <p:cNvSpPr txBox="1"/>
              <p:nvPr/>
            </p:nvSpPr>
            <p:spPr>
              <a:xfrm>
                <a:off x="8667482" y="1093019"/>
                <a:ext cx="2839035" cy="424731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s-CL" b="1" dirty="0"/>
                  <a:t>Estrategias de partición</a:t>
                </a:r>
              </a:p>
              <a:p>
                <a:pPr marL="285750" indent="-285750">
                  <a:buFontTx/>
                  <a:buChar char="-"/>
                </a:pPr>
                <a:r>
                  <a:rPr lang="es-CL" b="1" dirty="0">
                    <a:solidFill>
                      <a:schemeClr val="accent1">
                        <a:lumMod val="50000"/>
                      </a:schemeClr>
                    </a:solidFill>
                  </a:rPr>
                  <a:t>Para  91 saltos </a:t>
                </a:r>
              </a:p>
              <a:p>
                <a:r>
                  <a:rPr lang="es-CL" dirty="0"/>
                  <a:t>Usando el concepto de división.</a:t>
                </a:r>
              </a:p>
              <a:p>
                <a:pPr algn="ctr"/>
                <a:r>
                  <a:rPr lang="es-CL" b="1" dirty="0">
                    <a:solidFill>
                      <a:srgbClr val="0B6EB2"/>
                    </a:solidFill>
                  </a:rPr>
                  <a:t>9</a:t>
                </a:r>
                <a14:m>
                  <m:oMath xmlns:m="http://schemas.openxmlformats.org/officeDocument/2006/math">
                    <m:r>
                      <a:rPr lang="es-CL" b="1" i="0" smtClean="0">
                        <a:solidFill>
                          <a:srgbClr val="0B6EB2"/>
                        </a:solidFill>
                        <a:latin typeface="Cambria Math" panose="02040503050406030204" pitchFamily="18" charset="0"/>
                      </a:rPr>
                      <m:t>𝟏</m:t>
                    </m:r>
                    <m:r>
                      <a:rPr lang="es-CL" b="1" i="1" smtClean="0">
                        <a:solidFill>
                          <a:srgbClr val="0B6EB2"/>
                        </a:solidFill>
                        <a:latin typeface="Cambria Math" panose="02040503050406030204" pitchFamily="18" charset="0"/>
                      </a:rPr>
                      <m:t>:</m:t>
                    </m:r>
                    <m:r>
                      <a:rPr lang="es-CL" b="1" i="1" smtClean="0">
                        <a:solidFill>
                          <a:srgbClr val="0B6EB2"/>
                        </a:solidFill>
                        <a:latin typeface="Cambria Math" panose="02040503050406030204" pitchFamily="18" charset="0"/>
                      </a:rPr>
                      <m:t>𝟒</m:t>
                    </m:r>
                    <m:r>
                      <a:rPr lang="es-CL" b="1" i="1" smtClean="0">
                        <a:solidFill>
                          <a:srgbClr val="0B6EB2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s-CL" b="1" i="1" smtClean="0">
                        <a:solidFill>
                          <a:srgbClr val="0B6EB2"/>
                        </a:solidFill>
                        <a:latin typeface="Cambria Math" panose="02040503050406030204" pitchFamily="18" charset="0"/>
                      </a:rPr>
                      <m:t>𝟐𝟐</m:t>
                    </m:r>
                    <m:r>
                      <a:rPr lang="es-CL" b="1" i="1" smtClean="0">
                        <a:solidFill>
                          <a:srgbClr val="0B6EB2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endParaRPr lang="es-CL" b="1" i="1" dirty="0">
                  <a:solidFill>
                    <a:srgbClr val="0B6EB2"/>
                  </a:solidFill>
                  <a:latin typeface="Cambria Math" panose="02040503050406030204" pitchFamily="18" charset="0"/>
                </a:endParaRPr>
              </a:p>
              <a:p>
                <a:pPr algn="ctr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s-CL" b="1" i="1" smtClean="0">
                          <a:solidFill>
                            <a:srgbClr val="0B6EB2"/>
                          </a:solidFill>
                          <a:latin typeface="Cambria Math" panose="02040503050406030204" pitchFamily="18" charset="0"/>
                        </a:rPr>
                        <m:t>                   </m:t>
                      </m:r>
                      <m:r>
                        <a:rPr lang="es-CL" b="1" i="1" smtClean="0">
                          <a:solidFill>
                            <a:srgbClr val="0B6EB2"/>
                          </a:solidFill>
                          <a:latin typeface="Cambria Math" panose="02040503050406030204" pitchFamily="18" charset="0"/>
                        </a:rPr>
                        <m:t>𝟑</m:t>
                      </m:r>
                    </m:oMath>
                  </m:oMathPara>
                </a14:m>
                <a:endParaRPr lang="es-CL" b="1" dirty="0">
                  <a:solidFill>
                    <a:srgbClr val="0B6EB2"/>
                  </a:solidFill>
                </a:endParaRPr>
              </a:p>
              <a:p>
                <a:pPr algn="just"/>
                <a:r>
                  <a:rPr lang="es-CL" dirty="0"/>
                  <a:t>En  22  vueltas (88 saltos) completas queda en la estación  Roja, el resto indica el número de saltos que da a partir de la estación Roja, por lo tanto, Pedro  en 3  saltos más está en </a:t>
                </a:r>
                <a:r>
                  <a:rPr lang="es-CL" b="1" dirty="0">
                    <a:solidFill>
                      <a:srgbClr val="0070C0"/>
                    </a:solidFill>
                  </a:rPr>
                  <a:t>AZUL . </a:t>
                </a:r>
              </a:p>
              <a:p>
                <a:endParaRPr lang="es-CL" dirty="0"/>
              </a:p>
            </p:txBody>
          </p:sp>
        </mc:Choice>
        <mc:Fallback xmlns="">
          <p:sp>
            <p:nvSpPr>
              <p:cNvPr id="5" name="CuadroTexto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67482" y="1093019"/>
                <a:ext cx="2839035" cy="4247317"/>
              </a:xfrm>
              <a:prstGeom prst="rect">
                <a:avLst/>
              </a:prstGeom>
              <a:blipFill>
                <a:blip r:embed="rId5"/>
                <a:stretch>
                  <a:fillRect l="-1931" t="-717" r="-1717"/>
                </a:stretch>
              </a:blipFill>
            </p:spPr>
            <p:txBody>
              <a:bodyPr/>
              <a:lstStyle/>
              <a:p>
                <a:r>
                  <a:rPr lang="es-C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CuadroTexto 5"/>
          <p:cNvSpPr txBox="1"/>
          <p:nvPr/>
        </p:nvSpPr>
        <p:spPr>
          <a:xfrm>
            <a:off x="9108961" y="399126"/>
            <a:ext cx="35731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b="1" dirty="0">
                <a:solidFill>
                  <a:srgbClr val="C00000"/>
                </a:solidFill>
              </a:rPr>
              <a:t>SIMBÓLICO </a:t>
            </a:r>
          </a:p>
        </p:txBody>
      </p:sp>
      <p:sp>
        <p:nvSpPr>
          <p:cNvPr id="8" name="CuadroTexto 7"/>
          <p:cNvSpPr txBox="1"/>
          <p:nvPr/>
        </p:nvSpPr>
        <p:spPr>
          <a:xfrm>
            <a:off x="918536" y="1043702"/>
            <a:ext cx="283903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b="1" dirty="0"/>
              <a:t>Conteo de 4 en 4. </a:t>
            </a:r>
          </a:p>
          <a:p>
            <a:endParaRPr lang="es-CL" b="1" dirty="0"/>
          </a:p>
        </p:txBody>
      </p:sp>
      <p:graphicFrame>
        <p:nvGraphicFramePr>
          <p:cNvPr id="9" name="Tabla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69548916"/>
              </p:ext>
            </p:extLst>
          </p:nvPr>
        </p:nvGraphicFramePr>
        <p:xfrm>
          <a:off x="1018885" y="1535486"/>
          <a:ext cx="1958079" cy="4355109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652693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652693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652693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396061">
                <a:tc>
                  <a:txBody>
                    <a:bodyPr/>
                    <a:lstStyle/>
                    <a:p>
                      <a:r>
                        <a:rPr lang="es-CL" dirty="0">
                          <a:solidFill>
                            <a:schemeClr val="tx1"/>
                          </a:solidFill>
                        </a:rPr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CL" dirty="0">
                          <a:solidFill>
                            <a:schemeClr val="tx1"/>
                          </a:solidFill>
                        </a:rPr>
                        <a:t>44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CL" dirty="0">
                          <a:solidFill>
                            <a:schemeClr val="tx1"/>
                          </a:solidFill>
                        </a:rPr>
                        <a:t>88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96061">
                <a:tc>
                  <a:txBody>
                    <a:bodyPr/>
                    <a:lstStyle/>
                    <a:p>
                      <a:r>
                        <a:rPr lang="es-CL" dirty="0">
                          <a:solidFill>
                            <a:schemeClr val="tx1"/>
                          </a:solidFill>
                        </a:rPr>
                        <a:t>4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CL" dirty="0">
                          <a:solidFill>
                            <a:schemeClr val="tx1"/>
                          </a:solidFill>
                        </a:rPr>
                        <a:t>48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CL" dirty="0">
                          <a:solidFill>
                            <a:schemeClr val="tx1"/>
                          </a:solidFill>
                        </a:rPr>
                        <a:t>92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96061">
                <a:tc>
                  <a:txBody>
                    <a:bodyPr/>
                    <a:lstStyle/>
                    <a:p>
                      <a:r>
                        <a:rPr lang="es-CL" dirty="0">
                          <a:solidFill>
                            <a:schemeClr val="tx1"/>
                          </a:solidFill>
                        </a:rPr>
                        <a:t>8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CL" dirty="0">
                          <a:solidFill>
                            <a:schemeClr val="tx1"/>
                          </a:solidFill>
                        </a:rPr>
                        <a:t>52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CL" b="0" dirty="0">
                          <a:solidFill>
                            <a:schemeClr val="tx1"/>
                          </a:solidFill>
                        </a:rPr>
                        <a:t>96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96061">
                <a:tc>
                  <a:txBody>
                    <a:bodyPr/>
                    <a:lstStyle/>
                    <a:p>
                      <a:r>
                        <a:rPr lang="es-CL" dirty="0">
                          <a:solidFill>
                            <a:schemeClr val="tx1"/>
                          </a:solidFill>
                        </a:rPr>
                        <a:t>12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CL" dirty="0">
                          <a:solidFill>
                            <a:schemeClr val="tx1"/>
                          </a:solidFill>
                        </a:rPr>
                        <a:t>56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CL" b="0" dirty="0">
                          <a:solidFill>
                            <a:schemeClr val="tx1"/>
                          </a:solidFill>
                        </a:rPr>
                        <a:t>100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396061">
                <a:tc>
                  <a:txBody>
                    <a:bodyPr/>
                    <a:lstStyle/>
                    <a:p>
                      <a:r>
                        <a:rPr lang="es-CL" dirty="0">
                          <a:solidFill>
                            <a:schemeClr val="tx1"/>
                          </a:solidFill>
                        </a:rPr>
                        <a:t>16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CL" dirty="0">
                          <a:solidFill>
                            <a:schemeClr val="tx1"/>
                          </a:solidFill>
                        </a:rPr>
                        <a:t>60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C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396061">
                <a:tc>
                  <a:txBody>
                    <a:bodyPr/>
                    <a:lstStyle/>
                    <a:p>
                      <a:r>
                        <a:rPr lang="es-CL" dirty="0">
                          <a:solidFill>
                            <a:schemeClr val="tx1"/>
                          </a:solidFill>
                        </a:rPr>
                        <a:t>20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CL" dirty="0">
                          <a:solidFill>
                            <a:schemeClr val="tx1"/>
                          </a:solidFill>
                        </a:rPr>
                        <a:t>64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C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396061">
                <a:tc>
                  <a:txBody>
                    <a:bodyPr/>
                    <a:lstStyle/>
                    <a:p>
                      <a:r>
                        <a:rPr lang="es-CL" dirty="0">
                          <a:solidFill>
                            <a:schemeClr val="tx1"/>
                          </a:solidFill>
                        </a:rPr>
                        <a:t>24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CL" dirty="0">
                          <a:solidFill>
                            <a:schemeClr val="tx1"/>
                          </a:solidFill>
                        </a:rPr>
                        <a:t>68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C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396061">
                <a:tc>
                  <a:txBody>
                    <a:bodyPr/>
                    <a:lstStyle/>
                    <a:p>
                      <a:r>
                        <a:rPr lang="es-CL" dirty="0">
                          <a:solidFill>
                            <a:schemeClr val="tx1"/>
                          </a:solidFill>
                        </a:rPr>
                        <a:t>28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CL" dirty="0">
                          <a:solidFill>
                            <a:schemeClr val="tx1"/>
                          </a:solidFill>
                        </a:rPr>
                        <a:t>72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C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394499">
                <a:tc>
                  <a:txBody>
                    <a:bodyPr/>
                    <a:lstStyle/>
                    <a:p>
                      <a:r>
                        <a:rPr lang="es-CL" dirty="0">
                          <a:solidFill>
                            <a:schemeClr val="tx1"/>
                          </a:solidFill>
                        </a:rPr>
                        <a:t>32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CL" dirty="0">
                          <a:solidFill>
                            <a:schemeClr val="tx1"/>
                          </a:solidFill>
                        </a:rPr>
                        <a:t>76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CL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396061">
                <a:tc>
                  <a:txBody>
                    <a:bodyPr/>
                    <a:lstStyle/>
                    <a:p>
                      <a:r>
                        <a:rPr lang="es-CL" dirty="0">
                          <a:solidFill>
                            <a:schemeClr val="tx1"/>
                          </a:solidFill>
                        </a:rPr>
                        <a:t>36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CL" dirty="0">
                          <a:solidFill>
                            <a:schemeClr val="tx1"/>
                          </a:solidFill>
                        </a:rPr>
                        <a:t>80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C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396061">
                <a:tc>
                  <a:txBody>
                    <a:bodyPr/>
                    <a:lstStyle/>
                    <a:p>
                      <a:r>
                        <a:rPr lang="es-CL" dirty="0">
                          <a:solidFill>
                            <a:schemeClr val="tx1"/>
                          </a:solidFill>
                        </a:rPr>
                        <a:t>40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CL" dirty="0">
                          <a:solidFill>
                            <a:schemeClr val="tx1"/>
                          </a:solidFill>
                        </a:rPr>
                        <a:t>84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CL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</a:tbl>
          </a:graphicData>
        </a:graphic>
      </p:graphicFrame>
      <p:sp>
        <p:nvSpPr>
          <p:cNvPr id="10" name="CuadroTexto 9"/>
          <p:cNvSpPr txBox="1"/>
          <p:nvPr/>
        </p:nvSpPr>
        <p:spPr>
          <a:xfrm>
            <a:off x="918536" y="5934670"/>
            <a:ext cx="355648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dirty="0"/>
              <a:t>Va de 4 en 4, en 88 esta en rojo, por lo tanto, Pedro  en 91 saltos  está en la estación  </a:t>
            </a:r>
            <a:r>
              <a:rPr lang="es-CL" b="1" dirty="0">
                <a:solidFill>
                  <a:srgbClr val="0070C0"/>
                </a:solidFill>
              </a:rPr>
              <a:t>AZUL .</a:t>
            </a:r>
          </a:p>
        </p:txBody>
      </p:sp>
      <p:sp>
        <p:nvSpPr>
          <p:cNvPr id="11" name="Rectángulo 10"/>
          <p:cNvSpPr/>
          <p:nvPr/>
        </p:nvSpPr>
        <p:spPr>
          <a:xfrm>
            <a:off x="789747" y="384161"/>
            <a:ext cx="8070918" cy="36933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s-CL" dirty="0"/>
              <a:t>3.- Formule una estrategia para predecir en qué estación está Pedro </a:t>
            </a:r>
            <a:r>
              <a:rPr lang="es-CL" b="1" dirty="0"/>
              <a:t>en  el salto  91.  </a:t>
            </a:r>
          </a:p>
        </p:txBody>
      </p:sp>
      <p:sp>
        <p:nvSpPr>
          <p:cNvPr id="13" name="CuadroTexto 12"/>
          <p:cNvSpPr txBox="1"/>
          <p:nvPr/>
        </p:nvSpPr>
        <p:spPr>
          <a:xfrm>
            <a:off x="3097359" y="1580132"/>
            <a:ext cx="159327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2000" b="1" dirty="0">
                <a:solidFill>
                  <a:schemeClr val="accent4">
                    <a:lumMod val="75000"/>
                  </a:schemeClr>
                </a:solidFill>
              </a:rPr>
              <a:t>89</a:t>
            </a:r>
            <a:r>
              <a:rPr lang="es-CL" sz="2000" dirty="0"/>
              <a:t>-</a:t>
            </a:r>
            <a:r>
              <a:rPr lang="es-CL" sz="2000" b="1" dirty="0">
                <a:solidFill>
                  <a:srgbClr val="00B050"/>
                </a:solidFill>
              </a:rPr>
              <a:t>90</a:t>
            </a:r>
            <a:r>
              <a:rPr lang="es-CL" sz="2000" dirty="0"/>
              <a:t>-</a:t>
            </a:r>
            <a:r>
              <a:rPr lang="es-CL" sz="2000" b="1" dirty="0">
                <a:solidFill>
                  <a:srgbClr val="0070C0"/>
                </a:solidFill>
              </a:rPr>
              <a:t>91</a:t>
            </a:r>
          </a:p>
        </p:txBody>
      </p:sp>
      <p:sp>
        <p:nvSpPr>
          <p:cNvPr id="2" name="CuadroTexto 1"/>
          <p:cNvSpPr txBox="1"/>
          <p:nvPr/>
        </p:nvSpPr>
        <p:spPr>
          <a:xfrm>
            <a:off x="8667482" y="5064732"/>
            <a:ext cx="283903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dirty="0"/>
              <a:t>Para resolver la división puede usar estrategias como sustracción repetida u otra. </a:t>
            </a:r>
          </a:p>
        </p:txBody>
      </p:sp>
    </p:spTree>
    <p:extLst>
      <p:ext uri="{BB962C8B-B14F-4D97-AF65-F5344CB8AC3E}">
        <p14:creationId xmlns:p14="http://schemas.microsoft.com/office/powerpoint/2010/main" val="49881889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8" grpId="0"/>
      <p:bldP spid="10" grpId="0"/>
      <p:bldP spid="1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85457" y="359380"/>
            <a:ext cx="9279156" cy="407001"/>
          </a:xfrm>
        </p:spPr>
        <p:txBody>
          <a:bodyPr/>
          <a:lstStyle/>
          <a:p>
            <a:r>
              <a:rPr lang="es-CL" sz="2400" dirty="0">
                <a:solidFill>
                  <a:schemeClr val="accent1">
                    <a:lumMod val="50000"/>
                  </a:schemeClr>
                </a:solidFill>
              </a:rPr>
              <a:t>RESOLUCIÓN</a:t>
            </a:r>
            <a:r>
              <a:rPr lang="es-CL" sz="2400" dirty="0"/>
              <a:t> : </a:t>
            </a:r>
            <a:r>
              <a:rPr lang="es-CL" sz="2400" b="1" dirty="0"/>
              <a:t>¿En qué estación está Pedro en el salto 91?. </a:t>
            </a:r>
            <a:endParaRPr lang="es-CL" sz="2400" dirty="0">
              <a:solidFill>
                <a:srgbClr val="00B050"/>
              </a:solidFill>
            </a:endParaRPr>
          </a:p>
        </p:txBody>
      </p:sp>
      <p:pic>
        <p:nvPicPr>
          <p:cNvPr id="15" name="Imagen 1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5854" y="2070459"/>
            <a:ext cx="2885200" cy="3905998"/>
          </a:xfrm>
          <a:prstGeom prst="rect">
            <a:avLst/>
          </a:prstGeom>
        </p:spPr>
      </p:pic>
      <p:sp>
        <p:nvSpPr>
          <p:cNvPr id="17" name="CuadroTexto 16"/>
          <p:cNvSpPr txBox="1"/>
          <p:nvPr/>
        </p:nvSpPr>
        <p:spPr>
          <a:xfrm>
            <a:off x="1001266" y="1885793"/>
            <a:ext cx="110758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b="1" dirty="0">
                <a:solidFill>
                  <a:schemeClr val="accent5">
                    <a:lumMod val="50000"/>
                  </a:schemeClr>
                </a:solidFill>
              </a:rPr>
              <a:t>Pedro </a:t>
            </a:r>
          </a:p>
        </p:txBody>
      </p:sp>
      <p:graphicFrame>
        <p:nvGraphicFramePr>
          <p:cNvPr id="18" name="Tabla 1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58965169"/>
              </p:ext>
            </p:extLst>
          </p:nvPr>
        </p:nvGraphicFramePr>
        <p:xfrm>
          <a:off x="3059891" y="2218286"/>
          <a:ext cx="2284841" cy="359398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02794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082047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566336">
                <a:tc>
                  <a:txBody>
                    <a:bodyPr/>
                    <a:lstStyle/>
                    <a:p>
                      <a:pPr algn="ctr"/>
                      <a:r>
                        <a:rPr lang="es-CL" dirty="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Números</a:t>
                      </a:r>
                      <a:r>
                        <a:rPr lang="es-CL" baseline="0" dirty="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 de saltos </a:t>
                      </a:r>
                      <a:endParaRPr lang="es-CL" dirty="0">
                        <a:solidFill>
                          <a:schemeClr val="accent5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L" dirty="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Color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53660">
                <a:tc>
                  <a:txBody>
                    <a:bodyPr/>
                    <a:lstStyle/>
                    <a:p>
                      <a:pPr algn="ctr"/>
                      <a:r>
                        <a:rPr lang="es-CL" dirty="0"/>
                        <a:t>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C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5366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L" dirty="0"/>
                        <a:t>5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C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53660">
                <a:tc>
                  <a:txBody>
                    <a:bodyPr/>
                    <a:lstStyle/>
                    <a:p>
                      <a:pPr algn="ctr"/>
                      <a:r>
                        <a:rPr lang="es-CL" dirty="0"/>
                        <a:t>16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C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393581">
                <a:tc>
                  <a:txBody>
                    <a:bodyPr/>
                    <a:lstStyle/>
                    <a:p>
                      <a:pPr algn="ctr"/>
                      <a:r>
                        <a:rPr lang="es-CL" dirty="0"/>
                        <a:t>26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CL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353660">
                <a:tc>
                  <a:txBody>
                    <a:bodyPr/>
                    <a:lstStyle/>
                    <a:p>
                      <a:pPr algn="ctr"/>
                      <a:r>
                        <a:rPr lang="es-CL" dirty="0"/>
                        <a:t>41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C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353660">
                <a:tc>
                  <a:txBody>
                    <a:bodyPr/>
                    <a:lstStyle/>
                    <a:p>
                      <a:pPr algn="ctr"/>
                      <a:r>
                        <a:rPr lang="es-CL" dirty="0"/>
                        <a:t>55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C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353660">
                <a:tc>
                  <a:txBody>
                    <a:bodyPr/>
                    <a:lstStyle/>
                    <a:p>
                      <a:pPr algn="ctr"/>
                      <a:r>
                        <a:rPr lang="es-CL" dirty="0"/>
                        <a:t>64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C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35366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L" dirty="0"/>
                        <a:t>91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CL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</a:tbl>
          </a:graphicData>
        </a:graphic>
      </p:graphicFrame>
      <p:pic>
        <p:nvPicPr>
          <p:cNvPr id="20" name="Imagen 1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8663622" flipV="1">
            <a:off x="266791" y="3378396"/>
            <a:ext cx="1293264" cy="398135"/>
          </a:xfrm>
          <a:prstGeom prst="rect">
            <a:avLst/>
          </a:prstGeom>
        </p:spPr>
      </p:pic>
      <p:sp>
        <p:nvSpPr>
          <p:cNvPr id="3" name="Rectángulo 2"/>
          <p:cNvSpPr/>
          <p:nvPr/>
        </p:nvSpPr>
        <p:spPr>
          <a:xfrm>
            <a:off x="839394" y="739398"/>
            <a:ext cx="4879761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CL" sz="1600" dirty="0"/>
              <a:t>El juego de las estaciones de colores, consiste en adivinar en que  color  se encuentra Pedro al realizar un número de saltos de color en color , </a:t>
            </a:r>
            <a:r>
              <a:rPr lang="es-CL" sz="1600" dirty="0" smtClean="0"/>
              <a:t>comenzando siempre  </a:t>
            </a:r>
            <a:r>
              <a:rPr lang="es-CL" sz="1600" dirty="0"/>
              <a:t>en la estación Roja como lo muestra la  figura 1. </a:t>
            </a:r>
          </a:p>
        </p:txBody>
      </p:sp>
      <p:graphicFrame>
        <p:nvGraphicFramePr>
          <p:cNvPr id="9" name="Tabla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07274560"/>
              </p:ext>
            </p:extLst>
          </p:nvPr>
        </p:nvGraphicFramePr>
        <p:xfrm>
          <a:off x="7037318" y="2255125"/>
          <a:ext cx="2954541" cy="429583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5534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399201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499944">
                <a:tc>
                  <a:txBody>
                    <a:bodyPr/>
                    <a:lstStyle/>
                    <a:p>
                      <a:pPr algn="ctr"/>
                      <a:r>
                        <a:rPr lang="es-CL" dirty="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Números</a:t>
                      </a:r>
                      <a:r>
                        <a:rPr lang="es-CL" baseline="0" dirty="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 de saltos </a:t>
                      </a:r>
                      <a:endParaRPr lang="es-CL" dirty="0">
                        <a:solidFill>
                          <a:schemeClr val="accent5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L" dirty="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Color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450611">
                <a:tc>
                  <a:txBody>
                    <a:bodyPr/>
                    <a:lstStyle/>
                    <a:p>
                      <a:pPr algn="ctr"/>
                      <a:r>
                        <a:rPr lang="es-CL" dirty="0"/>
                        <a:t>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L" b="1" dirty="0">
                          <a:solidFill>
                            <a:srgbClr val="0070C0"/>
                          </a:solidFill>
                        </a:rPr>
                        <a:t>Azul</a:t>
                      </a:r>
                      <a:r>
                        <a:rPr lang="es-CL" b="1" baseline="0" dirty="0">
                          <a:solidFill>
                            <a:srgbClr val="0070C0"/>
                          </a:solidFill>
                        </a:rPr>
                        <a:t> </a:t>
                      </a:r>
                      <a:endParaRPr lang="es-CL" b="1" dirty="0">
                        <a:solidFill>
                          <a:srgbClr val="0070C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450611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L" dirty="0"/>
                        <a:t>5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L" b="1" dirty="0">
                          <a:solidFill>
                            <a:schemeClr val="accent4">
                              <a:lumMod val="75000"/>
                            </a:schemeClr>
                          </a:solidFill>
                        </a:rPr>
                        <a:t>Amarillo</a:t>
                      </a:r>
                      <a:r>
                        <a:rPr lang="es-CL" b="1" baseline="0" dirty="0">
                          <a:solidFill>
                            <a:srgbClr val="FFFF00"/>
                          </a:solidFill>
                        </a:rPr>
                        <a:t> </a:t>
                      </a:r>
                      <a:endParaRPr lang="es-CL" b="1" dirty="0">
                        <a:solidFill>
                          <a:srgbClr val="FFFF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450611">
                <a:tc>
                  <a:txBody>
                    <a:bodyPr/>
                    <a:lstStyle/>
                    <a:p>
                      <a:pPr algn="ctr"/>
                      <a:r>
                        <a:rPr lang="es-CL" dirty="0"/>
                        <a:t>16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L" b="1" dirty="0">
                          <a:solidFill>
                            <a:srgbClr val="FF0000"/>
                          </a:solidFill>
                        </a:rPr>
                        <a:t>Rojo</a:t>
                      </a:r>
                      <a:r>
                        <a:rPr lang="es-CL" b="1" baseline="0" dirty="0">
                          <a:solidFill>
                            <a:srgbClr val="FF0000"/>
                          </a:solidFill>
                        </a:rPr>
                        <a:t> </a:t>
                      </a:r>
                      <a:endParaRPr lang="es-CL" b="1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501475">
                <a:tc>
                  <a:txBody>
                    <a:bodyPr/>
                    <a:lstStyle/>
                    <a:p>
                      <a:pPr algn="ctr"/>
                      <a:r>
                        <a:rPr lang="es-CL" dirty="0"/>
                        <a:t>26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L" b="1" dirty="0">
                          <a:solidFill>
                            <a:srgbClr val="00B050"/>
                          </a:solidFill>
                        </a:rPr>
                        <a:t>Verde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450611">
                <a:tc>
                  <a:txBody>
                    <a:bodyPr/>
                    <a:lstStyle/>
                    <a:p>
                      <a:pPr algn="ctr"/>
                      <a:r>
                        <a:rPr lang="es-CL" dirty="0"/>
                        <a:t>41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L" b="1" dirty="0">
                          <a:solidFill>
                            <a:schemeClr val="accent4">
                              <a:lumMod val="75000"/>
                            </a:schemeClr>
                          </a:solidFill>
                        </a:rPr>
                        <a:t>Amarillo</a:t>
                      </a:r>
                      <a:r>
                        <a:rPr lang="es-CL" b="1" baseline="0" dirty="0">
                          <a:solidFill>
                            <a:schemeClr val="accent4">
                              <a:lumMod val="75000"/>
                            </a:schemeClr>
                          </a:solidFill>
                        </a:rPr>
                        <a:t> </a:t>
                      </a:r>
                      <a:r>
                        <a:rPr lang="es-CL" b="1" dirty="0">
                          <a:solidFill>
                            <a:srgbClr val="0070C0"/>
                          </a:solidFill>
                        </a:rPr>
                        <a:t>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450611">
                <a:tc>
                  <a:txBody>
                    <a:bodyPr/>
                    <a:lstStyle/>
                    <a:p>
                      <a:pPr algn="ctr"/>
                      <a:r>
                        <a:rPr lang="es-CL" dirty="0"/>
                        <a:t>55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L" b="1" dirty="0">
                          <a:solidFill>
                            <a:srgbClr val="0070C0"/>
                          </a:solidFill>
                        </a:rPr>
                        <a:t>Azul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450611">
                <a:tc>
                  <a:txBody>
                    <a:bodyPr/>
                    <a:lstStyle/>
                    <a:p>
                      <a:pPr algn="ctr"/>
                      <a:r>
                        <a:rPr lang="es-CL" dirty="0"/>
                        <a:t>64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L" b="1" dirty="0">
                          <a:solidFill>
                            <a:srgbClr val="FF0000"/>
                          </a:solidFill>
                        </a:rPr>
                        <a:t>Rojo</a:t>
                      </a:r>
                      <a:r>
                        <a:rPr lang="es-CL" b="1" baseline="0" dirty="0">
                          <a:solidFill>
                            <a:srgbClr val="FF0000"/>
                          </a:solidFill>
                        </a:rPr>
                        <a:t> </a:t>
                      </a:r>
                      <a:endParaRPr lang="es-CL" b="1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450611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L" dirty="0"/>
                        <a:t>91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L" b="1" dirty="0">
                          <a:solidFill>
                            <a:srgbClr val="0070C0"/>
                          </a:solidFill>
                        </a:rPr>
                        <a:t>Azul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</a:tbl>
          </a:graphicData>
        </a:graphic>
      </p:graphicFrame>
      <p:sp>
        <p:nvSpPr>
          <p:cNvPr id="5" name="Rectángulo 4"/>
          <p:cNvSpPr/>
          <p:nvPr/>
        </p:nvSpPr>
        <p:spPr>
          <a:xfrm>
            <a:off x="6096000" y="870130"/>
            <a:ext cx="6096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s-CL" dirty="0"/>
              <a:t>2.-Ahora resuelve  para los distintos  números de saltos  y  completa la tabla.</a:t>
            </a:r>
          </a:p>
          <a:p>
            <a:r>
              <a:rPr lang="es-CL" dirty="0"/>
              <a:t>3.- Formule una estrategia para predecir en que estación está Pedro en  el salto 91.  </a:t>
            </a:r>
          </a:p>
        </p:txBody>
      </p:sp>
    </p:spTree>
    <p:extLst>
      <p:ext uri="{BB962C8B-B14F-4D97-AF65-F5344CB8AC3E}">
        <p14:creationId xmlns:p14="http://schemas.microsoft.com/office/powerpoint/2010/main" val="5255826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/>
          <p:cNvSpPr/>
          <p:nvPr/>
        </p:nvSpPr>
        <p:spPr>
          <a:xfrm>
            <a:off x="374073" y="577150"/>
            <a:ext cx="3726873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CL" b="1" dirty="0">
                <a:solidFill>
                  <a:schemeClr val="accent1">
                    <a:lumMod val="50000"/>
                  </a:schemeClr>
                </a:solidFill>
              </a:rPr>
              <a:t>Para  91 saltos </a:t>
            </a:r>
          </a:p>
          <a:p>
            <a:r>
              <a:rPr lang="es-CL" dirty="0"/>
              <a:t>Usando el concepto de división.</a:t>
            </a:r>
          </a:p>
          <a:p>
            <a:pPr algn="just"/>
            <a:endParaRPr lang="es-CL" dirty="0"/>
          </a:p>
          <a:p>
            <a:endParaRPr lang="es-CL" dirty="0"/>
          </a:p>
        </p:txBody>
      </p:sp>
      <p:sp>
        <p:nvSpPr>
          <p:cNvPr id="6" name="CuadroTexto 5"/>
          <p:cNvSpPr txBox="1"/>
          <p:nvPr/>
        </p:nvSpPr>
        <p:spPr>
          <a:xfrm>
            <a:off x="374073" y="207818"/>
            <a:ext cx="25769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dirty="0"/>
              <a:t>Resumiendo </a:t>
            </a:r>
          </a:p>
        </p:txBody>
      </p:sp>
      <p:sp>
        <p:nvSpPr>
          <p:cNvPr id="7" name="Rectángulo 6"/>
          <p:cNvSpPr/>
          <p:nvPr/>
        </p:nvSpPr>
        <p:spPr>
          <a:xfrm>
            <a:off x="374073" y="3762823"/>
            <a:ext cx="4017818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CL" dirty="0"/>
              <a:t>Se interpreta, en  22  vueltas (88 saltos) completas queda en la estación  Roja, el resto indica el número de saltos que da a partir de la estación Roja, por lo tanto, Pedro  en 3  saltos más, está en la estación  </a:t>
            </a:r>
            <a:r>
              <a:rPr lang="es-CL" b="1" dirty="0">
                <a:solidFill>
                  <a:srgbClr val="0070C0"/>
                </a:solidFill>
              </a:rPr>
              <a:t>AZUL . </a:t>
            </a:r>
          </a:p>
        </p:txBody>
      </p:sp>
      <p:pic>
        <p:nvPicPr>
          <p:cNvPr id="11" name="Imagen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5493" y="1341725"/>
            <a:ext cx="2725016" cy="2159660"/>
          </a:xfrm>
          <a:prstGeom prst="rect">
            <a:avLst/>
          </a:prstGeom>
        </p:spPr>
      </p:pic>
      <p:sp>
        <p:nvSpPr>
          <p:cNvPr id="12" name="CuadroTexto 11"/>
          <p:cNvSpPr txBox="1"/>
          <p:nvPr/>
        </p:nvSpPr>
        <p:spPr>
          <a:xfrm>
            <a:off x="5195454" y="577150"/>
            <a:ext cx="558338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b="1" dirty="0"/>
              <a:t>¿Qué estrategia es óptima para resolver el problema? </a:t>
            </a:r>
          </a:p>
        </p:txBody>
      </p:sp>
      <p:sp>
        <p:nvSpPr>
          <p:cNvPr id="14" name="CuadroTexto 13"/>
          <p:cNvSpPr txBox="1"/>
          <p:nvPr/>
        </p:nvSpPr>
        <p:spPr>
          <a:xfrm>
            <a:off x="5306290" y="1177500"/>
            <a:ext cx="5915891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dirty="0"/>
              <a:t>Dividir el total de saltos </a:t>
            </a:r>
            <a:r>
              <a:rPr lang="es-CL" b="1" dirty="0">
                <a:solidFill>
                  <a:srgbClr val="FF0000"/>
                </a:solidFill>
              </a:rPr>
              <a:t>(dividendo) </a:t>
            </a:r>
            <a:r>
              <a:rPr lang="es-CL" dirty="0"/>
              <a:t>en cuatro colores </a:t>
            </a:r>
            <a:r>
              <a:rPr lang="es-CL" b="1" dirty="0">
                <a:solidFill>
                  <a:srgbClr val="00B050"/>
                </a:solidFill>
              </a:rPr>
              <a:t>(divisor)  </a:t>
            </a:r>
            <a:r>
              <a:rPr lang="es-CL" dirty="0"/>
              <a:t>obteniendo el total de vueltas completas </a:t>
            </a:r>
            <a:r>
              <a:rPr lang="es-CL" b="1" dirty="0">
                <a:solidFill>
                  <a:srgbClr val="FFC000"/>
                </a:solidFill>
              </a:rPr>
              <a:t>(cociente) </a:t>
            </a:r>
            <a:r>
              <a:rPr lang="es-CL" dirty="0"/>
              <a:t>y </a:t>
            </a:r>
            <a:r>
              <a:rPr lang="es-CL" b="1" dirty="0">
                <a:solidFill>
                  <a:srgbClr val="00B0F0"/>
                </a:solidFill>
              </a:rPr>
              <a:t>el resto </a:t>
            </a:r>
            <a:r>
              <a:rPr lang="es-CL" dirty="0"/>
              <a:t>indica el número de saltos desde la estación Roja.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CL" dirty="0"/>
              <a:t>Si </a:t>
            </a:r>
            <a:r>
              <a:rPr lang="es-CL" b="1" dirty="0"/>
              <a:t>el resto es cero </a:t>
            </a:r>
            <a:r>
              <a:rPr lang="es-CL" dirty="0"/>
              <a:t>está en la estación Roja.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CL" dirty="0"/>
              <a:t>Si </a:t>
            </a:r>
            <a:r>
              <a:rPr lang="es-CL" b="1" dirty="0"/>
              <a:t>el resto es uno  </a:t>
            </a:r>
            <a:r>
              <a:rPr lang="es-CL" dirty="0"/>
              <a:t>está en la estación Amarilla. 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CL" dirty="0"/>
              <a:t>Si </a:t>
            </a:r>
            <a:r>
              <a:rPr lang="es-CL" b="1" dirty="0"/>
              <a:t>el resto es dos  </a:t>
            </a:r>
            <a:r>
              <a:rPr lang="es-CL" dirty="0"/>
              <a:t>está en la estación Verde.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CL" dirty="0"/>
              <a:t>Si </a:t>
            </a:r>
            <a:r>
              <a:rPr lang="es-CL" b="1" dirty="0"/>
              <a:t>el resto es tres  </a:t>
            </a:r>
            <a:r>
              <a:rPr lang="es-CL" dirty="0"/>
              <a:t>está en la estación Azul.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s-CL" dirty="0"/>
          </a:p>
        </p:txBody>
      </p:sp>
      <p:sp>
        <p:nvSpPr>
          <p:cNvPr id="18" name="CuadroTexto 17"/>
          <p:cNvSpPr txBox="1"/>
          <p:nvPr/>
        </p:nvSpPr>
        <p:spPr>
          <a:xfrm>
            <a:off x="5430982" y="3809175"/>
            <a:ext cx="270856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b="1" dirty="0"/>
              <a:t>Practica:</a:t>
            </a:r>
          </a:p>
          <a:p>
            <a:r>
              <a:rPr lang="es-CL" b="1" dirty="0"/>
              <a:t> </a:t>
            </a:r>
          </a:p>
        </p:txBody>
      </p:sp>
      <p:sp>
        <p:nvSpPr>
          <p:cNvPr id="19" name="Rectángulo 18"/>
          <p:cNvSpPr/>
          <p:nvPr/>
        </p:nvSpPr>
        <p:spPr>
          <a:xfrm>
            <a:off x="5430982" y="4132526"/>
            <a:ext cx="476694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CL" b="1" dirty="0"/>
              <a:t>a.-¿</a:t>
            </a:r>
            <a:r>
              <a:rPr lang="es-CL" dirty="0"/>
              <a:t>En </a:t>
            </a:r>
            <a:r>
              <a:rPr lang="es-CL" dirty="0" smtClean="0"/>
              <a:t>qué </a:t>
            </a:r>
            <a:r>
              <a:rPr lang="es-CL" dirty="0"/>
              <a:t>estación está Pedro </a:t>
            </a:r>
            <a:r>
              <a:rPr lang="es-CL" b="1" dirty="0"/>
              <a:t>en  el salto  97?. </a:t>
            </a:r>
            <a:endParaRPr lang="es-CL" dirty="0"/>
          </a:p>
        </p:txBody>
      </p:sp>
      <p:sp>
        <p:nvSpPr>
          <p:cNvPr id="20" name="Rectángulo 19"/>
          <p:cNvSpPr/>
          <p:nvPr/>
        </p:nvSpPr>
        <p:spPr>
          <a:xfrm>
            <a:off x="5430982" y="4736007"/>
            <a:ext cx="482946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CL" b="1" dirty="0"/>
              <a:t>b.- ¿</a:t>
            </a:r>
            <a:r>
              <a:rPr lang="es-CL" dirty="0"/>
              <a:t>En </a:t>
            </a:r>
            <a:r>
              <a:rPr lang="es-CL" dirty="0" smtClean="0"/>
              <a:t>qué </a:t>
            </a:r>
            <a:r>
              <a:rPr lang="es-CL" dirty="0"/>
              <a:t>estación está Pedro </a:t>
            </a:r>
            <a:r>
              <a:rPr lang="es-CL" b="1" dirty="0"/>
              <a:t>en  el salto  78?. </a:t>
            </a:r>
            <a:endParaRPr lang="es-CL" dirty="0"/>
          </a:p>
        </p:txBody>
      </p:sp>
      <p:sp>
        <p:nvSpPr>
          <p:cNvPr id="21" name="Rectángulo 20"/>
          <p:cNvSpPr/>
          <p:nvPr/>
        </p:nvSpPr>
        <p:spPr>
          <a:xfrm>
            <a:off x="5430982" y="5332483"/>
            <a:ext cx="480221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CL" b="1" dirty="0"/>
              <a:t>c.- ¿</a:t>
            </a:r>
            <a:r>
              <a:rPr lang="es-CL" dirty="0"/>
              <a:t>En </a:t>
            </a:r>
            <a:r>
              <a:rPr lang="es-CL" dirty="0" smtClean="0"/>
              <a:t>qué </a:t>
            </a:r>
            <a:r>
              <a:rPr lang="es-CL" dirty="0"/>
              <a:t>estación está Pedro </a:t>
            </a:r>
            <a:r>
              <a:rPr lang="es-CL" b="1" dirty="0"/>
              <a:t>en  el salto  83?. </a:t>
            </a:r>
            <a:endParaRPr lang="es-CL" dirty="0"/>
          </a:p>
        </p:txBody>
      </p:sp>
      <p:sp>
        <p:nvSpPr>
          <p:cNvPr id="2" name="CuadroTexto 1"/>
          <p:cNvSpPr txBox="1"/>
          <p:nvPr/>
        </p:nvSpPr>
        <p:spPr>
          <a:xfrm>
            <a:off x="374073" y="5701815"/>
            <a:ext cx="4085385" cy="92333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s-CL" dirty="0"/>
              <a:t>Para resolver la división, pueden usar algunas estrategia como: la sustracción repetida u otra. </a:t>
            </a:r>
          </a:p>
        </p:txBody>
      </p:sp>
    </p:spTree>
    <p:extLst>
      <p:ext uri="{BB962C8B-B14F-4D97-AF65-F5344CB8AC3E}">
        <p14:creationId xmlns:p14="http://schemas.microsoft.com/office/powerpoint/2010/main" val="421925492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7" grpId="0"/>
      <p:bldP spid="12" grpId="0"/>
      <p:bldP spid="14" grpId="0"/>
      <p:bldP spid="18" grpId="0"/>
      <p:bldP spid="19" grpId="0"/>
      <p:bldP spid="20" grpId="0"/>
      <p:bldP spid="21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/>
          <p:cNvSpPr>
            <a:spLocks noGrp="1"/>
          </p:cNvSpPr>
          <p:nvPr>
            <p:ph type="title"/>
          </p:nvPr>
        </p:nvSpPr>
        <p:spPr>
          <a:xfrm>
            <a:off x="1675328" y="137305"/>
            <a:ext cx="9504608" cy="476519"/>
          </a:xfrm>
        </p:spPr>
        <p:txBody>
          <a:bodyPr/>
          <a:lstStyle/>
          <a:p>
            <a:pPr algn="just"/>
            <a:r>
              <a:rPr lang="es-CL" sz="2400" b="1" dirty="0">
                <a:solidFill>
                  <a:schemeClr val="accent1">
                    <a:lumMod val="50000"/>
                  </a:schemeClr>
                </a:solidFill>
              </a:rPr>
              <a:t>LA GESTIÓN DE UNA CLASE PARA LA RESOLUCIÓN DE PROBLEMAS </a:t>
            </a:r>
          </a:p>
        </p:txBody>
      </p:sp>
      <p:pic>
        <p:nvPicPr>
          <p:cNvPr id="7" name="Imagen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945968" y="95824"/>
            <a:ext cx="902595" cy="747251"/>
          </a:xfrm>
          <a:prstGeom prst="rect">
            <a:avLst/>
          </a:prstGeom>
        </p:spPr>
      </p:pic>
      <p:sp>
        <p:nvSpPr>
          <p:cNvPr id="3" name="CuadroTexto 2"/>
          <p:cNvSpPr txBox="1"/>
          <p:nvPr/>
        </p:nvSpPr>
        <p:spPr>
          <a:xfrm>
            <a:off x="4327302" y="469450"/>
            <a:ext cx="28075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b="1" dirty="0">
                <a:solidFill>
                  <a:srgbClr val="C00000"/>
                </a:solidFill>
              </a:rPr>
              <a:t>EN CONTEXTO VIRTUAL </a:t>
            </a:r>
          </a:p>
        </p:txBody>
      </p:sp>
      <p:graphicFrame>
        <p:nvGraphicFramePr>
          <p:cNvPr id="11" name="Tabla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97547028"/>
              </p:ext>
            </p:extLst>
          </p:nvPr>
        </p:nvGraphicFramePr>
        <p:xfrm>
          <a:off x="348810" y="989526"/>
          <a:ext cx="11638209" cy="141723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15101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6726428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289668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434314">
                <a:tc>
                  <a:txBody>
                    <a:bodyPr/>
                    <a:lstStyle/>
                    <a:p>
                      <a:pPr algn="ctr"/>
                      <a:r>
                        <a:rPr lang="es-CL" sz="1400" dirty="0"/>
                        <a:t>MOMENTOS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L" sz="1400" dirty="0"/>
                        <a:t>POSIBLES</a:t>
                      </a:r>
                      <a:r>
                        <a:rPr lang="es-CL" sz="1400" baseline="0" dirty="0"/>
                        <a:t> PREGUNTAS- DEVOLUCIONES </a:t>
                      </a:r>
                      <a:endParaRPr lang="es-CL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L" sz="1400" dirty="0"/>
                        <a:t>RECURSOS EN CONTEXTO</a:t>
                      </a:r>
                      <a:r>
                        <a:rPr lang="es-CL" sz="1400" baseline="0" dirty="0"/>
                        <a:t> VIRTUAL </a:t>
                      </a:r>
                      <a:endParaRPr lang="es-CL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982920">
                <a:tc>
                  <a:txBody>
                    <a:bodyPr/>
                    <a:lstStyle/>
                    <a:p>
                      <a:r>
                        <a:rPr lang="es-CL" sz="1400" b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Presentaci</a:t>
                      </a:r>
                      <a:r>
                        <a:rPr lang="es-CL" sz="1400" b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TrebuchetMS"/>
                          <a:cs typeface="Calibri" panose="020F0502020204030204" pitchFamily="34" charset="0"/>
                        </a:rPr>
                        <a:t>ó</a:t>
                      </a:r>
                      <a:r>
                        <a:rPr lang="es-CL" sz="1400" b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n y comprensión</a:t>
                      </a:r>
                      <a:r>
                        <a:rPr lang="es-CL" sz="1400" b="0" baseline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s-CL" sz="1400" b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del problema</a:t>
                      </a:r>
                    </a:p>
                  </a:txBody>
                  <a:tcP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>
                        <a:buFontTx/>
                        <a:buNone/>
                      </a:pPr>
                      <a:r>
                        <a:rPr lang="es-CL" sz="1400" dirty="0">
                          <a:solidFill>
                            <a:schemeClr val="tx1"/>
                          </a:solidFill>
                        </a:rPr>
                        <a:t>Se</a:t>
                      </a:r>
                      <a:r>
                        <a:rPr lang="es-CL" sz="1400" baseline="0" dirty="0">
                          <a:solidFill>
                            <a:schemeClr val="tx1"/>
                          </a:solidFill>
                        </a:rPr>
                        <a:t> lee el problema en conjunto, puede aparecer preguntas como: ¿Qué indica la flecha azul? </a:t>
                      </a:r>
                    </a:p>
                    <a:p>
                      <a:pPr marL="0" indent="0">
                        <a:buFontTx/>
                        <a:buNone/>
                      </a:pPr>
                      <a:r>
                        <a:rPr lang="es-CL" sz="1400" baseline="0" dirty="0">
                          <a:solidFill>
                            <a:schemeClr val="tx1"/>
                          </a:solidFill>
                        </a:rPr>
                        <a:t>Respuesta: </a:t>
                      </a:r>
                      <a:r>
                        <a:rPr lang="es-CL" sz="1400" baseline="0" dirty="0">
                          <a:solidFill>
                            <a:srgbClr val="0B6EB2"/>
                          </a:solidFill>
                        </a:rPr>
                        <a:t>El sentido de los saltos de Pedro (contrario a las manecillas del reloj) . 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L" sz="1400" u="sng" baseline="0" dirty="0"/>
                        <a:t>Realizan apuestas en un minuto para los 3 primeros valores de la tabla </a:t>
                      </a:r>
                      <a:r>
                        <a:rPr lang="es-CL" sz="1400" u="none" baseline="0" dirty="0">
                          <a:solidFill>
                            <a:schemeClr val="accent2">
                              <a:lumMod val="75000"/>
                            </a:schemeClr>
                          </a:solidFill>
                        </a:rPr>
                        <a:t>.    </a:t>
                      </a:r>
                      <a:endParaRPr lang="es-CL" sz="1400" u="sng" baseline="0" dirty="0"/>
                    </a:p>
                  </a:txBody>
                  <a:tcP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L" sz="1400" b="1" u="sng" baseline="0" dirty="0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En guía –clase virtual. </a:t>
                      </a:r>
                    </a:p>
                  </a:txBody>
                  <a:tcPr>
                    <a:solidFill>
                      <a:schemeClr val="bg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</a:tbl>
          </a:graphicData>
        </a:graphic>
      </p:graphicFrame>
      <p:graphicFrame>
        <p:nvGraphicFramePr>
          <p:cNvPr id="12" name="Tabla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28917040"/>
              </p:ext>
            </p:extLst>
          </p:nvPr>
        </p:nvGraphicFramePr>
        <p:xfrm>
          <a:off x="335924" y="2495327"/>
          <a:ext cx="11638209" cy="1158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15101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6726428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289668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982920">
                <a:tc>
                  <a:txBody>
                    <a:bodyPr/>
                    <a:lstStyle/>
                    <a:p>
                      <a:pPr algn="just"/>
                      <a:r>
                        <a:rPr lang="es-CL" sz="1400" b="0" dirty="0">
                          <a:solidFill>
                            <a:schemeClr val="tx1"/>
                          </a:solidFill>
                          <a:ea typeface="Calibri" panose="020F0502020204030204" pitchFamily="34" charset="0"/>
                          <a:cs typeface="TrebuchetMS"/>
                        </a:rPr>
                        <a:t>Solucionan problemas por si mismos</a:t>
                      </a:r>
                      <a:endParaRPr lang="es-CL" sz="14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L" sz="1400" b="0" u="sng" baseline="0" dirty="0">
                          <a:solidFill>
                            <a:schemeClr val="tx1"/>
                          </a:solidFill>
                        </a:rPr>
                        <a:t>Conclusiones parcialmente correctas: </a:t>
                      </a:r>
                      <a:r>
                        <a:rPr lang="es-CL" sz="1400" b="0" baseline="0" dirty="0">
                          <a:solidFill>
                            <a:schemeClr val="tx1"/>
                          </a:solidFill>
                        </a:rPr>
                        <a:t>si el número de saltos es par, siempre queda en color rojo o verde. Devolución: </a:t>
                      </a:r>
                      <a:r>
                        <a:rPr lang="es-CL" sz="1400" b="0" baseline="0" dirty="0">
                          <a:solidFill>
                            <a:srgbClr val="0B6EB2"/>
                          </a:solidFill>
                        </a:rPr>
                        <a:t>¿Cómo puedes saber exactamente si le corresponde el color  rojo o verde?.</a:t>
                      </a:r>
                    </a:p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L" sz="1400" b="0" u="sng" baseline="0" dirty="0">
                          <a:solidFill>
                            <a:schemeClr val="tx1"/>
                          </a:solidFill>
                        </a:rPr>
                        <a:t>Conclusiones incorrectas: </a:t>
                      </a:r>
                      <a:r>
                        <a:rPr lang="es-CL" sz="1400" b="0" u="none" baseline="0" dirty="0">
                          <a:solidFill>
                            <a:schemeClr val="tx1"/>
                          </a:solidFill>
                        </a:rPr>
                        <a:t>si</a:t>
                      </a:r>
                      <a:r>
                        <a:rPr lang="es-CL" sz="1400" b="0" baseline="0" dirty="0">
                          <a:solidFill>
                            <a:schemeClr val="tx1"/>
                          </a:solidFill>
                        </a:rPr>
                        <a:t> el número de saltos termina en 5, siempre queda en color amarillo. Devolución</a:t>
                      </a:r>
                      <a:r>
                        <a:rPr lang="es-CL" sz="1400" b="0" baseline="0" dirty="0">
                          <a:solidFill>
                            <a:srgbClr val="0B6EB2"/>
                          </a:solidFill>
                        </a:rPr>
                        <a:t>:  pruebe con 15 saltos ¿Qué sucede?. </a:t>
                      </a:r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L" sz="1400" b="1" baseline="0" dirty="0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Preguntas de apoyo – devoluciones. </a:t>
                      </a:r>
                    </a:p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L" sz="1400" b="1" baseline="0" dirty="0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En vivo clase virtual</a:t>
                      </a:r>
                    </a:p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L" sz="1400" b="1" baseline="0" dirty="0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Por medio de teléfono o </a:t>
                      </a:r>
                      <a:r>
                        <a:rPr lang="es-CL" sz="1400" b="1" baseline="0" dirty="0" err="1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Whatsapp</a:t>
                      </a:r>
                      <a:r>
                        <a:rPr lang="es-CL" sz="1400" baseline="0" dirty="0">
                          <a:solidFill>
                            <a:srgbClr val="C00000"/>
                          </a:solidFill>
                        </a:rPr>
                        <a:t>. </a:t>
                      </a:r>
                    </a:p>
                  </a:txBody>
                  <a:tcP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</a:tbl>
          </a:graphicData>
        </a:graphic>
      </p:graphicFrame>
      <p:graphicFrame>
        <p:nvGraphicFramePr>
          <p:cNvPr id="13" name="Tabla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27048970"/>
              </p:ext>
            </p:extLst>
          </p:nvPr>
        </p:nvGraphicFramePr>
        <p:xfrm>
          <a:off x="338077" y="5357611"/>
          <a:ext cx="11638209" cy="1371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15101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6726428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289668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1348658">
                <a:tc>
                  <a:txBody>
                    <a:bodyPr/>
                    <a:lstStyle/>
                    <a:p>
                      <a:r>
                        <a:rPr lang="es-CL" sz="1400" b="0" dirty="0">
                          <a:solidFill>
                            <a:schemeClr val="tx1"/>
                          </a:solidFill>
                          <a:ea typeface="Calibri" panose="020F0502020204030204" pitchFamily="34" charset="0"/>
                          <a:cs typeface="TrebuchetMS"/>
                        </a:rPr>
                        <a:t>Recapitulaci</a:t>
                      </a:r>
                      <a:r>
                        <a:rPr lang="es-CL" sz="1400" b="0" dirty="0">
                          <a:solidFill>
                            <a:schemeClr val="tx1"/>
                          </a:solidFill>
                          <a:ea typeface="TrebuchetMS"/>
                          <a:cs typeface="TrebuchetMS"/>
                        </a:rPr>
                        <a:t>ó</a:t>
                      </a:r>
                      <a:r>
                        <a:rPr lang="es-CL" sz="1400" b="0" dirty="0">
                          <a:solidFill>
                            <a:schemeClr val="tx1"/>
                          </a:solidFill>
                          <a:ea typeface="Calibri" panose="020F0502020204030204" pitchFamily="34" charset="0"/>
                          <a:cs typeface="TrebuchetMS"/>
                        </a:rPr>
                        <a:t>n - integración </a:t>
                      </a:r>
                      <a:endParaRPr lang="es-CL" sz="14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CL" sz="1400" b="0" dirty="0">
                          <a:solidFill>
                            <a:schemeClr val="tx1"/>
                          </a:solidFill>
                        </a:rPr>
                        <a:t>¿Cuál estrategia es óptima para resolver</a:t>
                      </a:r>
                      <a:r>
                        <a:rPr lang="es-CL" sz="1400" b="0" baseline="0" dirty="0">
                          <a:solidFill>
                            <a:schemeClr val="tx1"/>
                          </a:solidFill>
                        </a:rPr>
                        <a:t> el problema? </a:t>
                      </a:r>
                    </a:p>
                    <a:p>
                      <a:r>
                        <a:rPr lang="es-CL" sz="1400" b="0" baseline="0" dirty="0">
                          <a:solidFill>
                            <a:srgbClr val="0B6EB2"/>
                          </a:solidFill>
                        </a:rPr>
                        <a:t>Dividir el número total de saltos (dividendo)  en 4 saltos (divisor- número de elementos), resultando el total de vueltas completas (número de grupos ); analizando el resto.  si el resto es 1, queda en amarillo; si el resto en 2 en verde; resto 3 es azul  y  resto 0 en rojo.</a:t>
                      </a:r>
                    </a:p>
                    <a:p>
                      <a:endParaRPr lang="es-CL" sz="1400" baseline="0" dirty="0"/>
                    </a:p>
                    <a:p>
                      <a:endParaRPr lang="es-CL" sz="1400" dirty="0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es-CL" sz="1400" b="1" dirty="0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Presentar</a:t>
                      </a:r>
                      <a:r>
                        <a:rPr lang="es-CL" sz="1400" b="1" baseline="0" dirty="0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 resolución del problema con diversas estrategias (enviar video, guía o clase virtual) .</a:t>
                      </a:r>
                    </a:p>
                    <a:p>
                      <a:pPr algn="just"/>
                      <a:r>
                        <a:rPr lang="es-CL" sz="1400" b="1" baseline="0" dirty="0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se cierra con otros números de saltos (ejercitación).  </a:t>
                      </a:r>
                    </a:p>
                    <a:p>
                      <a:pPr algn="just"/>
                      <a:endParaRPr lang="es-CL" sz="1400" b="0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</a:tbl>
          </a:graphicData>
        </a:graphic>
      </p:graphicFrame>
      <p:graphicFrame>
        <p:nvGraphicFramePr>
          <p:cNvPr id="14" name="Tabla 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8439621"/>
              </p:ext>
            </p:extLst>
          </p:nvPr>
        </p:nvGraphicFramePr>
        <p:xfrm>
          <a:off x="335924" y="3744577"/>
          <a:ext cx="11638209" cy="153152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15101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6726428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289668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1531527">
                <a:tc>
                  <a:txBody>
                    <a:bodyPr/>
                    <a:lstStyle/>
                    <a:p>
                      <a:r>
                        <a:rPr lang="es-CL" sz="1400" b="0" dirty="0">
                          <a:solidFill>
                            <a:schemeClr val="tx1"/>
                          </a:solidFill>
                          <a:ea typeface="Calibri" panose="020F0502020204030204" pitchFamily="34" charset="0"/>
                          <a:cs typeface="TrebuchetMS"/>
                        </a:rPr>
                        <a:t>Discusi</a:t>
                      </a:r>
                      <a:r>
                        <a:rPr lang="es-CL" sz="1400" b="0" dirty="0">
                          <a:solidFill>
                            <a:schemeClr val="tx1"/>
                          </a:solidFill>
                          <a:ea typeface="TrebuchetMS"/>
                          <a:cs typeface="TrebuchetMS"/>
                        </a:rPr>
                        <a:t>ó</a:t>
                      </a:r>
                      <a:r>
                        <a:rPr lang="es-CL" sz="1400" b="0" dirty="0">
                          <a:solidFill>
                            <a:schemeClr val="tx1"/>
                          </a:solidFill>
                          <a:ea typeface="Calibri" panose="020F0502020204030204" pitchFamily="34" charset="0"/>
                          <a:cs typeface="TrebuchetMS"/>
                        </a:rPr>
                        <a:t>n de toda la clase/ Análisis.</a:t>
                      </a:r>
                      <a:r>
                        <a:rPr lang="es-CL" sz="1400" b="0" baseline="0" dirty="0">
                          <a:solidFill>
                            <a:schemeClr val="tx1"/>
                          </a:solidFill>
                          <a:ea typeface="Calibri" panose="020F0502020204030204" pitchFamily="34" charset="0"/>
                          <a:cs typeface="TrebuchetMS"/>
                        </a:rPr>
                        <a:t> </a:t>
                      </a:r>
                      <a:endParaRPr lang="es-CL" sz="14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es-CL" sz="1400" b="0" dirty="0">
                          <a:solidFill>
                            <a:schemeClr val="tx1"/>
                          </a:solidFill>
                        </a:rPr>
                        <a:t>Se propone discusión entre pares</a:t>
                      </a:r>
                      <a:r>
                        <a:rPr lang="es-CL" sz="1400" b="0" baseline="0" dirty="0">
                          <a:solidFill>
                            <a:schemeClr val="tx1"/>
                          </a:solidFill>
                        </a:rPr>
                        <a:t>. </a:t>
                      </a:r>
                      <a:endParaRPr lang="es-CL" sz="1400" b="0" dirty="0">
                        <a:solidFill>
                          <a:schemeClr val="tx1"/>
                        </a:solidFill>
                      </a:endParaRPr>
                    </a:p>
                    <a:p>
                      <a:pPr algn="just"/>
                      <a:r>
                        <a:rPr lang="es-CL" sz="1400" b="0" dirty="0">
                          <a:solidFill>
                            <a:schemeClr val="tx1"/>
                          </a:solidFill>
                        </a:rPr>
                        <a:t>Luego el</a:t>
                      </a:r>
                      <a:r>
                        <a:rPr lang="es-CL" sz="1400" b="0" baseline="0" dirty="0">
                          <a:solidFill>
                            <a:schemeClr val="tx1"/>
                          </a:solidFill>
                        </a:rPr>
                        <a:t> docente selecciona  estudiantes  para exponer sus estrategias frente al curso. Se realiza discusión sobre ventajas  y desventajas de cada una de ellas. </a:t>
                      </a:r>
                    </a:p>
                    <a:p>
                      <a:pPr algn="just"/>
                      <a:r>
                        <a:rPr lang="es-CL" sz="1400" b="0" baseline="0" dirty="0">
                          <a:solidFill>
                            <a:schemeClr val="tx1"/>
                          </a:solidFill>
                        </a:rPr>
                        <a:t>Por ejemplo</a:t>
                      </a:r>
                      <a:r>
                        <a:rPr lang="es-CL" sz="1400" b="0" baseline="0" dirty="0"/>
                        <a:t>: </a:t>
                      </a:r>
                      <a:r>
                        <a:rPr lang="es-CL" sz="1400" b="0" baseline="0" dirty="0">
                          <a:solidFill>
                            <a:srgbClr val="0B6EB2"/>
                          </a:solidFill>
                        </a:rPr>
                        <a:t>“ el conteo de 4 en 4 , es complejo cuando los números son más grandes”</a:t>
                      </a:r>
                    </a:p>
                    <a:p>
                      <a:pPr algn="just"/>
                      <a:r>
                        <a:rPr lang="es-CL" sz="1400" b="0" baseline="0" dirty="0">
                          <a:solidFill>
                            <a:srgbClr val="0B6EB2"/>
                          </a:solidFill>
                        </a:rPr>
                        <a:t>“es más fácil relacionar la tabla de 4 con el total de saltos y ver cuantos sobran ” </a:t>
                      </a:r>
                      <a:r>
                        <a:rPr lang="es-CL" sz="1400" b="0" baseline="0" dirty="0" err="1">
                          <a:solidFill>
                            <a:srgbClr val="0B6EB2"/>
                          </a:solidFill>
                        </a:rPr>
                        <a:t>etc</a:t>
                      </a:r>
                      <a:r>
                        <a:rPr lang="es-CL" sz="1400" b="0" baseline="0" dirty="0">
                          <a:solidFill>
                            <a:srgbClr val="0B6EB2"/>
                          </a:solidFill>
                        </a:rPr>
                        <a:t> …</a:t>
                      </a:r>
                      <a:endParaRPr lang="es-CL" sz="1400" b="0" dirty="0">
                        <a:solidFill>
                          <a:srgbClr val="0B6EB2"/>
                        </a:solidFill>
                      </a:endParaRPr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CL" sz="1400" b="1" dirty="0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Análisis de las  estrategias</a:t>
                      </a:r>
                      <a:r>
                        <a:rPr lang="es-CL" sz="1400" b="1" baseline="0" dirty="0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 de los estudiantes. </a:t>
                      </a:r>
                      <a:endParaRPr lang="es-CL" sz="1400" b="1" dirty="0">
                        <a:solidFill>
                          <a:schemeClr val="accent2">
                            <a:lumMod val="50000"/>
                          </a:schemeClr>
                        </a:solidFill>
                      </a:endParaRPr>
                    </a:p>
                    <a:p>
                      <a:r>
                        <a:rPr lang="es-CL" sz="1400" b="1" dirty="0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Imagen</a:t>
                      </a:r>
                      <a:r>
                        <a:rPr lang="es-CL" sz="1400" b="1" baseline="0" dirty="0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 o video de las producciones de los estudiantes . </a:t>
                      </a:r>
                    </a:p>
                    <a:p>
                      <a:r>
                        <a:rPr lang="es-CL" sz="1400" b="1" baseline="0" dirty="0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Formulario </a:t>
                      </a:r>
                      <a:r>
                        <a:rPr lang="es-CL" sz="1400" b="1" baseline="0" dirty="0" err="1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google</a:t>
                      </a:r>
                      <a:r>
                        <a:rPr lang="es-CL" sz="1400" b="1" baseline="0" dirty="0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. </a:t>
                      </a:r>
                    </a:p>
                    <a:p>
                      <a:endParaRPr lang="es-CL" sz="1400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3325442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/>
          <p:cNvSpPr txBox="1"/>
          <p:nvPr/>
        </p:nvSpPr>
        <p:spPr>
          <a:xfrm>
            <a:off x="2575775" y="2678806"/>
            <a:ext cx="839702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3600" b="1" dirty="0">
                <a:solidFill>
                  <a:schemeClr val="bg1"/>
                </a:solidFill>
              </a:rPr>
              <a:t>LAS ESTRATEGIAS PARA LA DIVISIÓN </a:t>
            </a:r>
          </a:p>
        </p:txBody>
      </p:sp>
    </p:spTree>
    <p:extLst>
      <p:ext uri="{BB962C8B-B14F-4D97-AF65-F5344CB8AC3E}">
        <p14:creationId xmlns:p14="http://schemas.microsoft.com/office/powerpoint/2010/main" val="92879613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42908" y="1347783"/>
            <a:ext cx="9534525" cy="457200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811720" y="2440719"/>
            <a:ext cx="7096260" cy="2130707"/>
          </a:xfrm>
          <a:prstGeom prst="rect">
            <a:avLst/>
          </a:prstGeom>
        </p:spPr>
      </p:pic>
      <p:sp>
        <p:nvSpPr>
          <p:cNvPr id="6" name="CuadroTexto 5"/>
          <p:cNvSpPr txBox="1"/>
          <p:nvPr/>
        </p:nvSpPr>
        <p:spPr>
          <a:xfrm>
            <a:off x="922005" y="219989"/>
            <a:ext cx="1002306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b="1" dirty="0"/>
              <a:t>RESOLUCIÓN DE TAREAS MATEMÁTICAS</a:t>
            </a:r>
          </a:p>
          <a:p>
            <a:r>
              <a:rPr lang="es-CL" dirty="0"/>
              <a:t>Considere las siguientes tareas matemáticas </a:t>
            </a:r>
            <a:r>
              <a:rPr lang="es-CL" b="1" dirty="0">
                <a:solidFill>
                  <a:schemeClr val="accent6">
                    <a:lumMod val="50000"/>
                  </a:schemeClr>
                </a:solidFill>
              </a:rPr>
              <a:t>TM-1 </a:t>
            </a:r>
            <a:r>
              <a:rPr lang="es-CL" dirty="0"/>
              <a:t>(Libro del estudiante sumo primero 3° básico,p.48)  y </a:t>
            </a:r>
            <a:r>
              <a:rPr lang="es-CL" b="1" dirty="0">
                <a:solidFill>
                  <a:schemeClr val="accent6">
                    <a:lumMod val="50000"/>
                  </a:schemeClr>
                </a:solidFill>
              </a:rPr>
              <a:t>TM-2 </a:t>
            </a:r>
            <a:r>
              <a:rPr lang="es-CL" dirty="0"/>
              <a:t>(Libro del estudiante sumo primero 4° básico,p.29) </a:t>
            </a:r>
          </a:p>
          <a:p>
            <a:r>
              <a:rPr lang="es-CL" dirty="0"/>
              <a:t> </a:t>
            </a:r>
          </a:p>
        </p:txBody>
      </p:sp>
      <p:sp>
        <p:nvSpPr>
          <p:cNvPr id="7" name="Rectángulo 6"/>
          <p:cNvSpPr/>
          <p:nvPr/>
        </p:nvSpPr>
        <p:spPr>
          <a:xfrm>
            <a:off x="1134499" y="5075251"/>
            <a:ext cx="867216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CL" dirty="0"/>
              <a:t>a.-Resuelva las tareas matemáticas TM-1 y TM-2. </a:t>
            </a:r>
          </a:p>
          <a:p>
            <a:r>
              <a:rPr lang="es-CL" dirty="0"/>
              <a:t>b.- ¿Qué estrategias usarían sus estudiantes para resolver estas tareas matemáticas?</a:t>
            </a:r>
          </a:p>
        </p:txBody>
      </p:sp>
      <p:sp>
        <p:nvSpPr>
          <p:cNvPr id="8" name="CuadroTexto 7"/>
          <p:cNvSpPr txBox="1"/>
          <p:nvPr/>
        </p:nvSpPr>
        <p:spPr>
          <a:xfrm>
            <a:off x="922005" y="1435348"/>
            <a:ext cx="88971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b="1" dirty="0">
                <a:solidFill>
                  <a:schemeClr val="accent6">
                    <a:lumMod val="50000"/>
                  </a:schemeClr>
                </a:solidFill>
              </a:rPr>
              <a:t>TM-1</a:t>
            </a:r>
          </a:p>
        </p:txBody>
      </p:sp>
      <p:sp>
        <p:nvSpPr>
          <p:cNvPr id="9" name="CuadroTexto 8"/>
          <p:cNvSpPr txBox="1"/>
          <p:nvPr/>
        </p:nvSpPr>
        <p:spPr>
          <a:xfrm>
            <a:off x="992668" y="2548112"/>
            <a:ext cx="88971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b="1" dirty="0">
                <a:solidFill>
                  <a:schemeClr val="accent6">
                    <a:lumMod val="50000"/>
                  </a:schemeClr>
                </a:solidFill>
              </a:rPr>
              <a:t>TM-2</a:t>
            </a:r>
          </a:p>
        </p:txBody>
      </p:sp>
    </p:spTree>
    <p:extLst>
      <p:ext uri="{BB962C8B-B14F-4D97-AF65-F5344CB8AC3E}">
        <p14:creationId xmlns:p14="http://schemas.microsoft.com/office/powerpoint/2010/main" val="56818873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44643" y="1879005"/>
            <a:ext cx="5700667" cy="1712547"/>
          </a:xfrm>
          <a:prstGeom prst="rect">
            <a:avLst/>
          </a:prstGeom>
        </p:spPr>
      </p:pic>
      <p:sp>
        <p:nvSpPr>
          <p:cNvPr id="8" name="CuadroTexto 7"/>
          <p:cNvSpPr txBox="1"/>
          <p:nvPr/>
        </p:nvSpPr>
        <p:spPr>
          <a:xfrm>
            <a:off x="426075" y="105040"/>
            <a:ext cx="578154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b="1" dirty="0"/>
              <a:t>ESTRATEGIA 1: USANDO LAS TABLAS DE MULTIPLICAR  </a:t>
            </a:r>
          </a:p>
          <a:p>
            <a:endParaRPr lang="es-CL" b="1" dirty="0"/>
          </a:p>
        </p:txBody>
      </p:sp>
      <p:sp>
        <p:nvSpPr>
          <p:cNvPr id="11" name="Rectángulo 10"/>
          <p:cNvSpPr/>
          <p:nvPr/>
        </p:nvSpPr>
        <p:spPr>
          <a:xfrm>
            <a:off x="426075" y="428205"/>
            <a:ext cx="1021654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CL" dirty="0"/>
              <a:t>Para resolver una división puedes utilizar las tablas de multiplicar. En general, debes preguntarte </a:t>
            </a:r>
            <a:r>
              <a:rPr lang="es-CL" b="1" dirty="0">
                <a:solidFill>
                  <a:srgbClr val="0070C0"/>
                </a:solidFill>
              </a:rPr>
              <a:t>¿Qué número multiplicado por el divisor es igual al dividendo?, </a:t>
            </a:r>
            <a:r>
              <a:rPr lang="es-CL" dirty="0"/>
              <a:t>y así obtienes el cociente. </a:t>
            </a:r>
            <a:endParaRPr lang="es-CL" b="1" dirty="0">
              <a:solidFill>
                <a:srgbClr val="0070C0"/>
              </a:solidFill>
            </a:endParaRPr>
          </a:p>
        </p:txBody>
      </p:sp>
      <p:sp>
        <p:nvSpPr>
          <p:cNvPr id="13" name="CuadroTexto 12"/>
          <p:cNvSpPr txBox="1"/>
          <p:nvPr/>
        </p:nvSpPr>
        <p:spPr>
          <a:xfrm>
            <a:off x="520830" y="1165681"/>
            <a:ext cx="88971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b="1" dirty="0">
                <a:solidFill>
                  <a:schemeClr val="accent6">
                    <a:lumMod val="50000"/>
                  </a:schemeClr>
                </a:solidFill>
              </a:rPr>
              <a:t>TM-1</a:t>
            </a:r>
          </a:p>
        </p:txBody>
      </p:sp>
      <p:pic>
        <p:nvPicPr>
          <p:cNvPr id="14" name="Imagen 1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40241" y="1620854"/>
            <a:ext cx="5667375" cy="1114425"/>
          </a:xfrm>
          <a:prstGeom prst="rect">
            <a:avLst/>
          </a:prstGeom>
        </p:spPr>
      </p:pic>
      <p:pic>
        <p:nvPicPr>
          <p:cNvPr id="15" name="Imagen 1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245562" y="1074536"/>
            <a:ext cx="9534525" cy="457200"/>
          </a:xfrm>
          <a:prstGeom prst="rect">
            <a:avLst/>
          </a:prstGeom>
        </p:spPr>
      </p:pic>
      <p:pic>
        <p:nvPicPr>
          <p:cNvPr id="16" name="Imagen 15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83115" y="2811778"/>
            <a:ext cx="5381625" cy="1209675"/>
          </a:xfrm>
          <a:prstGeom prst="rect">
            <a:avLst/>
          </a:prstGeom>
        </p:spPr>
      </p:pic>
      <p:pic>
        <p:nvPicPr>
          <p:cNvPr id="17" name="Imagen 16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77268" y="4247930"/>
            <a:ext cx="5667375" cy="990600"/>
          </a:xfrm>
          <a:prstGeom prst="rect">
            <a:avLst/>
          </a:prstGeom>
        </p:spPr>
      </p:pic>
      <p:sp>
        <p:nvSpPr>
          <p:cNvPr id="18" name="CuadroTexto 17"/>
          <p:cNvSpPr txBox="1"/>
          <p:nvPr/>
        </p:nvSpPr>
        <p:spPr>
          <a:xfrm>
            <a:off x="910981" y="6123080"/>
            <a:ext cx="63379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b="1" dirty="0"/>
              <a:t>Respuesta: se debe repartir </a:t>
            </a:r>
            <a:r>
              <a:rPr lang="es-CL" b="1" dirty="0">
                <a:solidFill>
                  <a:srgbClr val="0070C0"/>
                </a:solidFill>
              </a:rPr>
              <a:t>5 pepinos </a:t>
            </a:r>
            <a:r>
              <a:rPr lang="es-CL" b="1" dirty="0"/>
              <a:t>a cada persona    </a:t>
            </a:r>
          </a:p>
        </p:txBody>
      </p:sp>
    </p:spTree>
    <p:extLst>
      <p:ext uri="{BB962C8B-B14F-4D97-AF65-F5344CB8AC3E}">
        <p14:creationId xmlns:p14="http://schemas.microsoft.com/office/powerpoint/2010/main" val="300799653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/>
          <p:cNvSpPr txBox="1"/>
          <p:nvPr/>
        </p:nvSpPr>
        <p:spPr>
          <a:xfrm>
            <a:off x="426075" y="105040"/>
            <a:ext cx="578154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b="1" dirty="0"/>
              <a:t>ESTRATEGIA 2: SUSTRACCIÓN SUCESIVA </a:t>
            </a:r>
          </a:p>
          <a:p>
            <a:endParaRPr lang="es-CL" b="1" dirty="0"/>
          </a:p>
        </p:txBody>
      </p:sp>
      <p:sp>
        <p:nvSpPr>
          <p:cNvPr id="5" name="Rectángulo 4"/>
          <p:cNvSpPr/>
          <p:nvPr/>
        </p:nvSpPr>
        <p:spPr>
          <a:xfrm>
            <a:off x="426075" y="533228"/>
            <a:ext cx="692776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CL" dirty="0"/>
              <a:t>Una división se puede representar como una sustracción sucesiva. </a:t>
            </a:r>
            <a:endParaRPr lang="es-CL" b="1" dirty="0">
              <a:solidFill>
                <a:srgbClr val="0070C0"/>
              </a:solidFill>
            </a:endParaRPr>
          </a:p>
        </p:txBody>
      </p:sp>
      <p:pic>
        <p:nvPicPr>
          <p:cNvPr id="14" name="Imagen 1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26062" y="4318137"/>
            <a:ext cx="464100" cy="318906"/>
          </a:xfrm>
          <a:prstGeom prst="rect">
            <a:avLst/>
          </a:prstGeom>
        </p:spPr>
      </p:pic>
      <p:pic>
        <p:nvPicPr>
          <p:cNvPr id="26" name="Imagen 2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3571" y="1338267"/>
            <a:ext cx="2208410" cy="1736428"/>
          </a:xfrm>
          <a:prstGeom prst="rect">
            <a:avLst/>
          </a:prstGeom>
        </p:spPr>
      </p:pic>
      <p:pic>
        <p:nvPicPr>
          <p:cNvPr id="30" name="Imagen 2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26059" y="4937133"/>
            <a:ext cx="464103" cy="318909"/>
          </a:xfrm>
          <a:prstGeom prst="rect">
            <a:avLst/>
          </a:prstGeom>
        </p:spPr>
      </p:pic>
      <p:pic>
        <p:nvPicPr>
          <p:cNvPr id="31" name="Imagen 3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26059" y="5573262"/>
            <a:ext cx="464103" cy="318908"/>
          </a:xfrm>
          <a:prstGeom prst="rect">
            <a:avLst/>
          </a:prstGeom>
        </p:spPr>
      </p:pic>
      <p:cxnSp>
        <p:nvCxnSpPr>
          <p:cNvPr id="33" name="Conector recto 32"/>
          <p:cNvCxnSpPr/>
          <p:nvPr/>
        </p:nvCxnSpPr>
        <p:spPr>
          <a:xfrm flipV="1">
            <a:off x="1051306" y="1481605"/>
            <a:ext cx="469401" cy="80242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Conector recto 34"/>
          <p:cNvCxnSpPr/>
          <p:nvPr/>
        </p:nvCxnSpPr>
        <p:spPr>
          <a:xfrm flipV="1">
            <a:off x="1207773" y="1722103"/>
            <a:ext cx="469401" cy="80242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Conector recto 35"/>
          <p:cNvCxnSpPr/>
          <p:nvPr/>
        </p:nvCxnSpPr>
        <p:spPr>
          <a:xfrm flipV="1">
            <a:off x="766516" y="1687109"/>
            <a:ext cx="469401" cy="80242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7" name="Imagen 3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468442" y="1303356"/>
            <a:ext cx="2362200" cy="1876425"/>
          </a:xfrm>
          <a:prstGeom prst="rect">
            <a:avLst/>
          </a:prstGeom>
        </p:spPr>
      </p:pic>
      <p:pic>
        <p:nvPicPr>
          <p:cNvPr id="38" name="Imagen 3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13327" y="4286875"/>
            <a:ext cx="464100" cy="318906"/>
          </a:xfrm>
          <a:prstGeom prst="rect">
            <a:avLst/>
          </a:prstGeom>
        </p:spPr>
      </p:pic>
      <p:pic>
        <p:nvPicPr>
          <p:cNvPr id="39" name="Imagen 3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13324" y="4905871"/>
            <a:ext cx="464103" cy="318909"/>
          </a:xfrm>
          <a:prstGeom prst="rect">
            <a:avLst/>
          </a:prstGeom>
        </p:spPr>
      </p:pic>
      <p:pic>
        <p:nvPicPr>
          <p:cNvPr id="40" name="Imagen 3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13324" y="5542000"/>
            <a:ext cx="464103" cy="318908"/>
          </a:xfrm>
          <a:prstGeom prst="rect">
            <a:avLst/>
          </a:prstGeom>
        </p:spPr>
      </p:pic>
      <p:cxnSp>
        <p:nvCxnSpPr>
          <p:cNvPr id="43" name="Conector recto 42"/>
          <p:cNvCxnSpPr/>
          <p:nvPr/>
        </p:nvCxnSpPr>
        <p:spPr>
          <a:xfrm flipV="1">
            <a:off x="2934260" y="1928428"/>
            <a:ext cx="405651" cy="132527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Conector recto 43"/>
          <p:cNvCxnSpPr/>
          <p:nvPr/>
        </p:nvCxnSpPr>
        <p:spPr>
          <a:xfrm flipV="1">
            <a:off x="2794973" y="2206481"/>
            <a:ext cx="352323" cy="85915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Conector recto 44"/>
          <p:cNvCxnSpPr/>
          <p:nvPr/>
        </p:nvCxnSpPr>
        <p:spPr>
          <a:xfrm flipV="1">
            <a:off x="2718359" y="2479251"/>
            <a:ext cx="295801" cy="48008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9" name="Imagen 4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830642" y="1208207"/>
            <a:ext cx="2458236" cy="1922975"/>
          </a:xfrm>
          <a:prstGeom prst="rect">
            <a:avLst/>
          </a:prstGeom>
        </p:spPr>
      </p:pic>
      <p:pic>
        <p:nvPicPr>
          <p:cNvPr id="50" name="Imagen 4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56304" y="4318137"/>
            <a:ext cx="464100" cy="318906"/>
          </a:xfrm>
          <a:prstGeom prst="rect">
            <a:avLst/>
          </a:prstGeom>
        </p:spPr>
      </p:pic>
      <p:pic>
        <p:nvPicPr>
          <p:cNvPr id="51" name="Imagen 5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70159" y="4884902"/>
            <a:ext cx="464103" cy="318909"/>
          </a:xfrm>
          <a:prstGeom prst="rect">
            <a:avLst/>
          </a:prstGeom>
        </p:spPr>
      </p:pic>
      <p:pic>
        <p:nvPicPr>
          <p:cNvPr id="52" name="Imagen 5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70159" y="5498516"/>
            <a:ext cx="464103" cy="318908"/>
          </a:xfrm>
          <a:prstGeom prst="rect">
            <a:avLst/>
          </a:prstGeom>
        </p:spPr>
      </p:pic>
      <p:cxnSp>
        <p:nvCxnSpPr>
          <p:cNvPr id="53" name="Conector recto 52"/>
          <p:cNvCxnSpPr/>
          <p:nvPr/>
        </p:nvCxnSpPr>
        <p:spPr>
          <a:xfrm flipV="1">
            <a:off x="5587548" y="1846108"/>
            <a:ext cx="366778" cy="69458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Conector recto 53"/>
          <p:cNvCxnSpPr/>
          <p:nvPr/>
        </p:nvCxnSpPr>
        <p:spPr>
          <a:xfrm flipV="1">
            <a:off x="5411387" y="2080094"/>
            <a:ext cx="352323" cy="85915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Conector recto 54"/>
          <p:cNvCxnSpPr/>
          <p:nvPr/>
        </p:nvCxnSpPr>
        <p:spPr>
          <a:xfrm flipV="1">
            <a:off x="5310963" y="2362539"/>
            <a:ext cx="352323" cy="85915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2" name="Imagen 61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280055" y="1305171"/>
            <a:ext cx="2352675" cy="1790700"/>
          </a:xfrm>
          <a:prstGeom prst="rect">
            <a:avLst/>
          </a:prstGeom>
        </p:spPr>
      </p:pic>
      <p:cxnSp>
        <p:nvCxnSpPr>
          <p:cNvPr id="63" name="Conector recto 62"/>
          <p:cNvCxnSpPr/>
          <p:nvPr/>
        </p:nvCxnSpPr>
        <p:spPr>
          <a:xfrm flipV="1">
            <a:off x="7910637" y="2390799"/>
            <a:ext cx="366778" cy="69458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Conector recto 63"/>
          <p:cNvCxnSpPr/>
          <p:nvPr/>
        </p:nvCxnSpPr>
        <p:spPr>
          <a:xfrm flipV="1">
            <a:off x="8286589" y="2375059"/>
            <a:ext cx="366778" cy="69458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Conector recto 64"/>
          <p:cNvCxnSpPr/>
          <p:nvPr/>
        </p:nvCxnSpPr>
        <p:spPr>
          <a:xfrm flipV="1">
            <a:off x="8715785" y="2362539"/>
            <a:ext cx="366778" cy="69458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7" name="Imagen 6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434290">
            <a:off x="8410567" y="4290171"/>
            <a:ext cx="464100" cy="318906"/>
          </a:xfrm>
          <a:prstGeom prst="rect">
            <a:avLst/>
          </a:prstGeom>
        </p:spPr>
      </p:pic>
      <p:pic>
        <p:nvPicPr>
          <p:cNvPr id="68" name="Imagen 6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434290">
            <a:off x="8393724" y="4821542"/>
            <a:ext cx="464103" cy="318909"/>
          </a:xfrm>
          <a:prstGeom prst="rect">
            <a:avLst/>
          </a:prstGeom>
        </p:spPr>
      </p:pic>
      <p:pic>
        <p:nvPicPr>
          <p:cNvPr id="69" name="Imagen 6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434290">
            <a:off x="8393724" y="5483429"/>
            <a:ext cx="464103" cy="318908"/>
          </a:xfrm>
          <a:prstGeom prst="rect">
            <a:avLst/>
          </a:prstGeom>
        </p:spPr>
      </p:pic>
      <p:pic>
        <p:nvPicPr>
          <p:cNvPr id="70" name="Imagen 69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9651078" y="1165788"/>
            <a:ext cx="2343150" cy="1914525"/>
          </a:xfrm>
          <a:prstGeom prst="rect">
            <a:avLst/>
          </a:prstGeom>
        </p:spPr>
      </p:pic>
      <p:cxnSp>
        <p:nvCxnSpPr>
          <p:cNvPr id="71" name="Conector recto 70"/>
          <p:cNvCxnSpPr/>
          <p:nvPr/>
        </p:nvCxnSpPr>
        <p:spPr>
          <a:xfrm flipV="1">
            <a:off x="10639264" y="1734570"/>
            <a:ext cx="366778" cy="69458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Conector recto 71"/>
          <p:cNvCxnSpPr/>
          <p:nvPr/>
        </p:nvCxnSpPr>
        <p:spPr>
          <a:xfrm flipV="1">
            <a:off x="10455875" y="2019478"/>
            <a:ext cx="366778" cy="69458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Conector recto 72"/>
          <p:cNvCxnSpPr/>
          <p:nvPr/>
        </p:nvCxnSpPr>
        <p:spPr>
          <a:xfrm flipV="1">
            <a:off x="10808577" y="2038058"/>
            <a:ext cx="366778" cy="69458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5" name="Imagen 7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434290">
            <a:off x="10840898" y="4286874"/>
            <a:ext cx="464100" cy="318906"/>
          </a:xfrm>
          <a:prstGeom prst="rect">
            <a:avLst/>
          </a:prstGeom>
        </p:spPr>
      </p:pic>
      <p:pic>
        <p:nvPicPr>
          <p:cNvPr id="76" name="Imagen 7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434290">
            <a:off x="10830772" y="4860865"/>
            <a:ext cx="464103" cy="318909"/>
          </a:xfrm>
          <a:prstGeom prst="rect">
            <a:avLst/>
          </a:prstGeom>
        </p:spPr>
      </p:pic>
      <p:pic>
        <p:nvPicPr>
          <p:cNvPr id="77" name="Imagen 7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434290">
            <a:off x="10840895" y="5502663"/>
            <a:ext cx="464103" cy="318908"/>
          </a:xfrm>
          <a:prstGeom prst="rect">
            <a:avLst/>
          </a:prstGeom>
        </p:spPr>
      </p:pic>
      <p:pic>
        <p:nvPicPr>
          <p:cNvPr id="78" name="Imagen 77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34193" y="873479"/>
            <a:ext cx="9534525" cy="457200"/>
          </a:xfrm>
          <a:prstGeom prst="rect">
            <a:avLst/>
          </a:prstGeom>
        </p:spPr>
      </p:pic>
      <p:sp>
        <p:nvSpPr>
          <p:cNvPr id="80" name="Rectángulo 79"/>
          <p:cNvSpPr/>
          <p:nvPr/>
        </p:nvSpPr>
        <p:spPr>
          <a:xfrm>
            <a:off x="1199190" y="4230512"/>
            <a:ext cx="10391796" cy="488136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81" name="Rectángulo 80"/>
          <p:cNvSpPr/>
          <p:nvPr/>
        </p:nvSpPr>
        <p:spPr>
          <a:xfrm>
            <a:off x="1199190" y="4821257"/>
            <a:ext cx="10391796" cy="488136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82" name="Rectángulo 81"/>
          <p:cNvSpPr/>
          <p:nvPr/>
        </p:nvSpPr>
        <p:spPr>
          <a:xfrm>
            <a:off x="1199190" y="5424911"/>
            <a:ext cx="10391796" cy="488136"/>
          </a:xfrm>
          <a:prstGeom prst="rect">
            <a:avLst/>
          </a:prstGeom>
          <a:noFill/>
          <a:ln>
            <a:solidFill>
              <a:srgbClr val="00206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84" name="CuadroTexto 83"/>
          <p:cNvSpPr txBox="1"/>
          <p:nvPr/>
        </p:nvSpPr>
        <p:spPr>
          <a:xfrm>
            <a:off x="555845" y="4272917"/>
            <a:ext cx="5167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b="1" dirty="0"/>
              <a:t>P1</a:t>
            </a:r>
          </a:p>
        </p:txBody>
      </p:sp>
      <p:sp>
        <p:nvSpPr>
          <p:cNvPr id="85" name="CuadroTexto 84"/>
          <p:cNvSpPr txBox="1"/>
          <p:nvPr/>
        </p:nvSpPr>
        <p:spPr>
          <a:xfrm>
            <a:off x="555845" y="4880659"/>
            <a:ext cx="5167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b="1" dirty="0"/>
              <a:t>P2</a:t>
            </a:r>
          </a:p>
        </p:txBody>
      </p:sp>
      <p:sp>
        <p:nvSpPr>
          <p:cNvPr id="86" name="CuadroTexto 85"/>
          <p:cNvSpPr txBox="1"/>
          <p:nvPr/>
        </p:nvSpPr>
        <p:spPr>
          <a:xfrm>
            <a:off x="572322" y="5522838"/>
            <a:ext cx="5167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b="1" dirty="0"/>
              <a:t>P3</a:t>
            </a:r>
          </a:p>
        </p:txBody>
      </p:sp>
      <p:sp>
        <p:nvSpPr>
          <p:cNvPr id="87" name="Flecha curvada hacia la derecha 86"/>
          <p:cNvSpPr/>
          <p:nvPr/>
        </p:nvSpPr>
        <p:spPr>
          <a:xfrm>
            <a:off x="225998" y="3037964"/>
            <a:ext cx="329847" cy="1016316"/>
          </a:xfrm>
          <a:prstGeom prst="curv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>
              <a:solidFill>
                <a:schemeClr val="tx1"/>
              </a:solidFill>
            </a:endParaRPr>
          </a:p>
        </p:txBody>
      </p:sp>
      <p:sp>
        <p:nvSpPr>
          <p:cNvPr id="88" name="CuadroTexto 87"/>
          <p:cNvSpPr txBox="1"/>
          <p:nvPr/>
        </p:nvSpPr>
        <p:spPr>
          <a:xfrm>
            <a:off x="1089022" y="6203484"/>
            <a:ext cx="63379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b="1" dirty="0"/>
              <a:t>Respuesta: se debe repartir </a:t>
            </a:r>
            <a:r>
              <a:rPr lang="es-CL" b="1" dirty="0">
                <a:solidFill>
                  <a:srgbClr val="0070C0"/>
                </a:solidFill>
              </a:rPr>
              <a:t>5 pepinos </a:t>
            </a:r>
            <a:r>
              <a:rPr lang="es-CL" b="1" dirty="0"/>
              <a:t>a cada persona    </a:t>
            </a:r>
          </a:p>
        </p:txBody>
      </p:sp>
      <p:pic>
        <p:nvPicPr>
          <p:cNvPr id="89" name="Imagen 88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824891" y="2982665"/>
            <a:ext cx="1657350" cy="1228725"/>
          </a:xfrm>
          <a:prstGeom prst="rect">
            <a:avLst/>
          </a:prstGeom>
        </p:spPr>
      </p:pic>
      <p:pic>
        <p:nvPicPr>
          <p:cNvPr id="90" name="Imagen 89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2516650" y="2980964"/>
            <a:ext cx="2457450" cy="1123950"/>
          </a:xfrm>
          <a:prstGeom prst="rect">
            <a:avLst/>
          </a:prstGeom>
        </p:spPr>
      </p:pic>
      <p:pic>
        <p:nvPicPr>
          <p:cNvPr id="91" name="Imagen 90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4969826" y="2953867"/>
            <a:ext cx="2352675" cy="1314450"/>
          </a:xfrm>
          <a:prstGeom prst="rect">
            <a:avLst/>
          </a:prstGeom>
        </p:spPr>
      </p:pic>
      <p:pic>
        <p:nvPicPr>
          <p:cNvPr id="92" name="Imagen 91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7313392" y="3023390"/>
            <a:ext cx="2286000" cy="1266825"/>
          </a:xfrm>
          <a:prstGeom prst="rect">
            <a:avLst/>
          </a:prstGeom>
        </p:spPr>
      </p:pic>
      <p:pic>
        <p:nvPicPr>
          <p:cNvPr id="93" name="Imagen 92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9598189" y="2975933"/>
            <a:ext cx="1771650" cy="1114425"/>
          </a:xfrm>
          <a:prstGeom prst="rect">
            <a:avLst/>
          </a:prstGeom>
        </p:spPr>
      </p:pic>
      <p:pic>
        <p:nvPicPr>
          <p:cNvPr id="2" name="Imagen 1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470016" y="4065558"/>
            <a:ext cx="584660" cy="722227"/>
          </a:xfrm>
          <a:prstGeom prst="rect">
            <a:avLst/>
          </a:prstGeom>
        </p:spPr>
      </p:pic>
      <p:pic>
        <p:nvPicPr>
          <p:cNvPr id="3" name="Imagen 2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462763" y="4698436"/>
            <a:ext cx="534718" cy="678681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473232" y="5338886"/>
            <a:ext cx="585081" cy="7420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675765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7" grpId="0" animBg="1"/>
      <p:bldP spid="8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/>
          <p:cNvSpPr>
            <a:spLocks noGrp="1"/>
          </p:cNvSpPr>
          <p:nvPr>
            <p:ph type="ctrTitle"/>
          </p:nvPr>
        </p:nvSpPr>
        <p:spPr>
          <a:xfrm>
            <a:off x="4298075" y="1714618"/>
            <a:ext cx="7612576" cy="3758901"/>
          </a:xfrm>
        </p:spPr>
        <p:txBody>
          <a:bodyPr>
            <a:noAutofit/>
          </a:bodyPr>
          <a:lstStyle/>
          <a:p>
            <a:pPr algn="just">
              <a:spcBef>
                <a:spcPts val="0"/>
              </a:spcBef>
              <a:buClr>
                <a:srgbClr val="2E75B5"/>
              </a:buClr>
              <a:buSzPts val="4800"/>
            </a:pPr>
            <a:r>
              <a:rPr lang="es-MX" sz="4800" b="1" dirty="0" smtClean="0">
                <a:solidFill>
                  <a:schemeClr val="accent1">
                    <a:lumMod val="50000"/>
                  </a:schemeClr>
                </a:solidFill>
                <a:latin typeface="+mn-lt"/>
              </a:rPr>
              <a:t>Taller  11</a:t>
            </a:r>
            <a:r>
              <a:rPr lang="es-MX" sz="4800" b="1" dirty="0">
                <a:solidFill>
                  <a:schemeClr val="accent1">
                    <a:lumMod val="50000"/>
                  </a:schemeClr>
                </a:solidFill>
                <a:latin typeface="+mn-lt"/>
              </a:rPr>
              <a:t>:</a:t>
            </a:r>
            <a:br>
              <a:rPr lang="es-MX" sz="4800" b="1" dirty="0">
                <a:solidFill>
                  <a:schemeClr val="accent1">
                    <a:lumMod val="50000"/>
                  </a:schemeClr>
                </a:solidFill>
                <a:latin typeface="+mn-lt"/>
              </a:rPr>
            </a:br>
            <a:r>
              <a:rPr lang="es-MX" sz="4400" dirty="0">
                <a:solidFill>
                  <a:schemeClr val="accent1">
                    <a:lumMod val="50000"/>
                  </a:schemeClr>
                </a:solidFill>
                <a:latin typeface="+mn-lt"/>
              </a:rPr>
              <a:t>RESOLUCIÓN DE PROBLEMAS EN LA ENSEÑANZA DE LA DIVISIÓN.  </a:t>
            </a:r>
            <a:endParaRPr lang="es-CL" sz="4400" dirty="0">
              <a:solidFill>
                <a:schemeClr val="accent1">
                  <a:lumMod val="50000"/>
                </a:schemeClr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88170685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/>
          <p:cNvSpPr/>
          <p:nvPr/>
        </p:nvSpPr>
        <p:spPr>
          <a:xfrm>
            <a:off x="347005" y="159647"/>
            <a:ext cx="500464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CL" b="1" dirty="0"/>
              <a:t>ESTRATEGIA 3: REPARTICIÓN EN PARTES IGUALES   </a:t>
            </a:r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7005" y="589476"/>
            <a:ext cx="8684050" cy="416418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224286" y="0"/>
            <a:ext cx="2785850" cy="2190457"/>
          </a:xfrm>
          <a:prstGeom prst="rect">
            <a:avLst/>
          </a:prstGeom>
        </p:spPr>
      </p:pic>
      <p:pic>
        <p:nvPicPr>
          <p:cNvPr id="15" name="Imagen 1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817681" y="4993153"/>
            <a:ext cx="4792671" cy="1851969"/>
          </a:xfrm>
          <a:prstGeom prst="rect">
            <a:avLst/>
          </a:prstGeom>
        </p:spPr>
      </p:pic>
      <p:cxnSp>
        <p:nvCxnSpPr>
          <p:cNvPr id="17" name="Conector recto de flecha 16"/>
          <p:cNvCxnSpPr/>
          <p:nvPr/>
        </p:nvCxnSpPr>
        <p:spPr>
          <a:xfrm flipV="1">
            <a:off x="5724483" y="2189408"/>
            <a:ext cx="663438" cy="244698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8" name="Imagen 17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95499" y="1576396"/>
            <a:ext cx="5505450" cy="2581275"/>
          </a:xfrm>
          <a:prstGeom prst="rect">
            <a:avLst/>
          </a:prstGeom>
        </p:spPr>
      </p:pic>
      <p:pic>
        <p:nvPicPr>
          <p:cNvPr id="19" name="Imagen 18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47005" y="4352992"/>
            <a:ext cx="5801007" cy="1081893"/>
          </a:xfrm>
          <a:prstGeom prst="rect">
            <a:avLst/>
          </a:prstGeom>
        </p:spPr>
      </p:pic>
      <p:pic>
        <p:nvPicPr>
          <p:cNvPr id="20" name="Imagen 19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581152" y="1949315"/>
            <a:ext cx="5029200" cy="1485900"/>
          </a:xfrm>
          <a:prstGeom prst="rect">
            <a:avLst/>
          </a:prstGeom>
        </p:spPr>
      </p:pic>
      <p:pic>
        <p:nvPicPr>
          <p:cNvPr id="21" name="Imagen 20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718466" y="3646163"/>
            <a:ext cx="4991100" cy="1247775"/>
          </a:xfrm>
          <a:prstGeom prst="rect">
            <a:avLst/>
          </a:prstGeom>
        </p:spPr>
      </p:pic>
      <p:sp>
        <p:nvSpPr>
          <p:cNvPr id="22" name="CuadroTexto 21"/>
          <p:cNvSpPr txBox="1"/>
          <p:nvPr/>
        </p:nvSpPr>
        <p:spPr>
          <a:xfrm>
            <a:off x="781923" y="6067941"/>
            <a:ext cx="63379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b="1" dirty="0"/>
              <a:t>Respuesta : se debe repartir </a:t>
            </a:r>
            <a:r>
              <a:rPr lang="es-CL" b="1" dirty="0">
                <a:solidFill>
                  <a:srgbClr val="0070C0"/>
                </a:solidFill>
              </a:rPr>
              <a:t>5 pepinos </a:t>
            </a:r>
            <a:r>
              <a:rPr lang="es-CL" b="1" dirty="0"/>
              <a:t>a cada persona    </a:t>
            </a:r>
          </a:p>
        </p:txBody>
      </p:sp>
    </p:spTree>
    <p:extLst>
      <p:ext uri="{BB962C8B-B14F-4D97-AF65-F5344CB8AC3E}">
        <p14:creationId xmlns:p14="http://schemas.microsoft.com/office/powerpoint/2010/main" val="215587883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>
            <a:extLst>
              <a:ext uri="{FF2B5EF4-FFF2-40B4-BE49-F238E27FC236}">
                <a16:creationId xmlns:a16="http://schemas.microsoft.com/office/drawing/2014/main" xmlns="" id="{63C90540-974C-483F-9898-6CD861E6DCD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8022" y="2521755"/>
            <a:ext cx="5423308" cy="4248552"/>
          </a:xfrm>
          <a:prstGeom prst="rect">
            <a:avLst/>
          </a:prstGeom>
        </p:spPr>
      </p:pic>
      <p:sp>
        <p:nvSpPr>
          <p:cNvPr id="4" name="Rectángulo 3"/>
          <p:cNvSpPr/>
          <p:nvPr/>
        </p:nvSpPr>
        <p:spPr>
          <a:xfrm>
            <a:off x="347005" y="182256"/>
            <a:ext cx="693196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CL" b="1" dirty="0"/>
              <a:t>ESTRATEGIA 4: AGRUPANDO CON IGUAL CANTIDAD DE ELEMENTOS  </a:t>
            </a:r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47005" y="591795"/>
            <a:ext cx="8684050" cy="416418"/>
          </a:xfrm>
          <a:prstGeom prst="rect">
            <a:avLst/>
          </a:prstGeom>
        </p:spPr>
      </p:pic>
      <p:sp>
        <p:nvSpPr>
          <p:cNvPr id="19" name="CuadroTexto 18"/>
          <p:cNvSpPr txBox="1"/>
          <p:nvPr/>
        </p:nvSpPr>
        <p:spPr>
          <a:xfrm>
            <a:off x="7258903" y="5687655"/>
            <a:ext cx="411987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dirty="0"/>
              <a:t>Hay </a:t>
            </a:r>
            <a:r>
              <a:rPr lang="es-CL" b="1" dirty="0"/>
              <a:t>3 grupos con 5 elementos </a:t>
            </a:r>
            <a:r>
              <a:rPr lang="es-CL" dirty="0"/>
              <a:t>cada uno. </a:t>
            </a:r>
          </a:p>
        </p:txBody>
      </p:sp>
      <p:sp>
        <p:nvSpPr>
          <p:cNvPr id="20" name="CuadroTexto 19"/>
          <p:cNvSpPr txBox="1"/>
          <p:nvPr/>
        </p:nvSpPr>
        <p:spPr>
          <a:xfrm>
            <a:off x="6606072" y="6157230"/>
            <a:ext cx="63379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b="1" dirty="0"/>
              <a:t>Respuesta : se debe repartir </a:t>
            </a:r>
            <a:r>
              <a:rPr lang="es-CL" b="1" dirty="0">
                <a:solidFill>
                  <a:srgbClr val="0070C0"/>
                </a:solidFill>
              </a:rPr>
              <a:t>5 pepinos </a:t>
            </a:r>
            <a:r>
              <a:rPr lang="es-CL" b="1" dirty="0"/>
              <a:t>a cada persona    </a:t>
            </a:r>
          </a:p>
        </p:txBody>
      </p:sp>
      <p:cxnSp>
        <p:nvCxnSpPr>
          <p:cNvPr id="9" name="Conector recto de flecha 8"/>
          <p:cNvCxnSpPr>
            <a:cxnSpLocks/>
          </p:cNvCxnSpPr>
          <p:nvPr/>
        </p:nvCxnSpPr>
        <p:spPr>
          <a:xfrm flipV="1">
            <a:off x="2645423" y="2149391"/>
            <a:ext cx="717132" cy="744729"/>
          </a:xfrm>
          <a:prstGeom prst="straightConnector1">
            <a:avLst/>
          </a:prstGeom>
          <a:ln w="19050">
            <a:solidFill>
              <a:schemeClr val="accent5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Conector recto de flecha 10"/>
          <p:cNvCxnSpPr>
            <a:cxnSpLocks/>
          </p:cNvCxnSpPr>
          <p:nvPr/>
        </p:nvCxnSpPr>
        <p:spPr>
          <a:xfrm flipV="1">
            <a:off x="4008697" y="2448896"/>
            <a:ext cx="1252130" cy="1291689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1" name="Conector recto de flecha 20"/>
          <p:cNvCxnSpPr>
            <a:cxnSpLocks/>
          </p:cNvCxnSpPr>
          <p:nvPr/>
        </p:nvCxnSpPr>
        <p:spPr>
          <a:xfrm flipV="1">
            <a:off x="5015883" y="3942565"/>
            <a:ext cx="1252130" cy="129169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pic>
        <p:nvPicPr>
          <p:cNvPr id="23" name="Imagen 2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242478" y="1221993"/>
            <a:ext cx="766219" cy="968299"/>
          </a:xfrm>
          <a:prstGeom prst="rect">
            <a:avLst/>
          </a:prstGeom>
        </p:spPr>
      </p:pic>
      <p:pic>
        <p:nvPicPr>
          <p:cNvPr id="25" name="Imagen 24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260827" y="1623745"/>
            <a:ext cx="716158" cy="916682"/>
          </a:xfrm>
          <a:prstGeom prst="rect">
            <a:avLst/>
          </a:prstGeom>
        </p:spPr>
      </p:pic>
      <p:pic>
        <p:nvPicPr>
          <p:cNvPr id="27" name="Imagen 26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317100" y="3435438"/>
            <a:ext cx="680228" cy="7826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609623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20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4247" y="1450493"/>
            <a:ext cx="7096260" cy="2130707"/>
          </a:xfrm>
          <a:prstGeom prst="rect">
            <a:avLst/>
          </a:prstGeom>
        </p:spPr>
      </p:pic>
      <p:sp>
        <p:nvSpPr>
          <p:cNvPr id="5" name="CuadroTexto 4"/>
          <p:cNvSpPr txBox="1"/>
          <p:nvPr/>
        </p:nvSpPr>
        <p:spPr>
          <a:xfrm>
            <a:off x="515154" y="1265827"/>
            <a:ext cx="88971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b="1" dirty="0">
                <a:solidFill>
                  <a:schemeClr val="accent6">
                    <a:lumMod val="50000"/>
                  </a:schemeClr>
                </a:solidFill>
              </a:rPr>
              <a:t>TM-2</a:t>
            </a:r>
          </a:p>
        </p:txBody>
      </p:sp>
      <p:sp>
        <p:nvSpPr>
          <p:cNvPr id="7" name="CuadroTexto 6"/>
          <p:cNvSpPr txBox="1"/>
          <p:nvPr/>
        </p:nvSpPr>
        <p:spPr>
          <a:xfrm>
            <a:off x="515154" y="110998"/>
            <a:ext cx="77788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b="1" dirty="0"/>
              <a:t>ESTRATEGIA 5: DESCOMPONIENDO EL DIVIDENDO ADITIVAMENTE</a:t>
            </a:r>
          </a:p>
        </p:txBody>
      </p:sp>
      <p:sp>
        <p:nvSpPr>
          <p:cNvPr id="8" name="CuadroTexto 7"/>
          <p:cNvSpPr txBox="1"/>
          <p:nvPr/>
        </p:nvSpPr>
        <p:spPr>
          <a:xfrm>
            <a:off x="515154" y="476898"/>
            <a:ext cx="1006806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dirty="0"/>
              <a:t>Consiste en </a:t>
            </a:r>
            <a:r>
              <a:rPr lang="es-CL" b="1" dirty="0"/>
              <a:t>descomponer aditivamente el dividendo</a:t>
            </a:r>
            <a:r>
              <a:rPr lang="es-CL" dirty="0"/>
              <a:t>, de tal forma que los sumandos se pueden dividir de </a:t>
            </a:r>
            <a:r>
              <a:rPr lang="es-CL" b="1" dirty="0"/>
              <a:t>manera exacta por el divisor</a:t>
            </a:r>
            <a:r>
              <a:rPr lang="es-CL" dirty="0"/>
              <a:t>.  </a:t>
            </a:r>
          </a:p>
        </p:txBody>
      </p:sp>
      <p:sp>
        <p:nvSpPr>
          <p:cNvPr id="10" name="CuadroTexto 9"/>
          <p:cNvSpPr txBox="1"/>
          <p:nvPr/>
        </p:nvSpPr>
        <p:spPr>
          <a:xfrm>
            <a:off x="824247" y="4213957"/>
            <a:ext cx="358032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dirty="0"/>
              <a:t>(</a:t>
            </a:r>
            <a:r>
              <a:rPr lang="es-CL" dirty="0">
                <a:solidFill>
                  <a:srgbClr val="0B6EB2"/>
                </a:solidFill>
              </a:rPr>
              <a:t>69+3</a:t>
            </a:r>
            <a:r>
              <a:rPr lang="es-CL" dirty="0"/>
              <a:t>):</a:t>
            </a:r>
            <a:r>
              <a:rPr lang="es-CL" dirty="0">
                <a:solidFill>
                  <a:srgbClr val="FF0000"/>
                </a:solidFill>
              </a:rPr>
              <a:t>3</a:t>
            </a:r>
            <a:r>
              <a:rPr lang="es-CL" dirty="0"/>
              <a:t> = (</a:t>
            </a:r>
            <a:r>
              <a:rPr lang="es-CL" dirty="0">
                <a:solidFill>
                  <a:srgbClr val="0B6EB2"/>
                </a:solidFill>
              </a:rPr>
              <a:t>69</a:t>
            </a:r>
            <a:r>
              <a:rPr lang="es-CL" dirty="0"/>
              <a:t>:</a:t>
            </a:r>
            <a:r>
              <a:rPr lang="es-CL" dirty="0">
                <a:solidFill>
                  <a:srgbClr val="FF0000"/>
                </a:solidFill>
              </a:rPr>
              <a:t>3</a:t>
            </a:r>
            <a:r>
              <a:rPr lang="es-CL" dirty="0"/>
              <a:t>)+(</a:t>
            </a:r>
            <a:r>
              <a:rPr lang="es-CL" dirty="0">
                <a:solidFill>
                  <a:srgbClr val="0B6EB2"/>
                </a:solidFill>
              </a:rPr>
              <a:t>3</a:t>
            </a:r>
            <a:r>
              <a:rPr lang="es-CL" dirty="0"/>
              <a:t>:</a:t>
            </a:r>
            <a:r>
              <a:rPr lang="es-CL" dirty="0">
                <a:solidFill>
                  <a:srgbClr val="FF0000"/>
                </a:solidFill>
              </a:rPr>
              <a:t>3</a:t>
            </a:r>
            <a:r>
              <a:rPr lang="es-CL" dirty="0"/>
              <a:t>)</a:t>
            </a:r>
          </a:p>
          <a:p>
            <a:r>
              <a:rPr lang="es-CL" dirty="0"/>
              <a:t>                =  23 + 1</a:t>
            </a:r>
          </a:p>
          <a:p>
            <a:r>
              <a:rPr lang="es-CL" dirty="0"/>
              <a:t>                = 24</a:t>
            </a:r>
          </a:p>
        </p:txBody>
      </p:sp>
      <p:sp>
        <p:nvSpPr>
          <p:cNvPr id="11" name="Rectángulo 10"/>
          <p:cNvSpPr/>
          <p:nvPr/>
        </p:nvSpPr>
        <p:spPr>
          <a:xfrm>
            <a:off x="4404574" y="4252594"/>
            <a:ext cx="279471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CL" dirty="0"/>
              <a:t>(</a:t>
            </a:r>
            <a:r>
              <a:rPr lang="es-CL" dirty="0">
                <a:solidFill>
                  <a:srgbClr val="0B6EB2"/>
                </a:solidFill>
              </a:rPr>
              <a:t>70+2 </a:t>
            </a:r>
            <a:r>
              <a:rPr lang="es-CL" dirty="0"/>
              <a:t>) : </a:t>
            </a:r>
            <a:r>
              <a:rPr lang="es-CL" dirty="0">
                <a:solidFill>
                  <a:srgbClr val="FF0000"/>
                </a:solidFill>
              </a:rPr>
              <a:t>3</a:t>
            </a:r>
            <a:r>
              <a:rPr lang="es-CL" dirty="0"/>
              <a:t> = (</a:t>
            </a:r>
            <a:r>
              <a:rPr lang="es-CL" dirty="0">
                <a:solidFill>
                  <a:srgbClr val="0B6EB2"/>
                </a:solidFill>
              </a:rPr>
              <a:t>70</a:t>
            </a:r>
            <a:r>
              <a:rPr lang="es-CL" dirty="0"/>
              <a:t>:</a:t>
            </a:r>
            <a:r>
              <a:rPr lang="es-CL" dirty="0">
                <a:solidFill>
                  <a:srgbClr val="FF0000"/>
                </a:solidFill>
              </a:rPr>
              <a:t>3</a:t>
            </a:r>
            <a:r>
              <a:rPr lang="es-CL" dirty="0"/>
              <a:t>)+(</a:t>
            </a:r>
            <a:r>
              <a:rPr lang="es-CL" dirty="0">
                <a:solidFill>
                  <a:srgbClr val="0B6EB2"/>
                </a:solidFill>
              </a:rPr>
              <a:t>2</a:t>
            </a:r>
            <a:r>
              <a:rPr lang="es-CL" dirty="0"/>
              <a:t>:</a:t>
            </a:r>
            <a:r>
              <a:rPr lang="es-CL" dirty="0">
                <a:solidFill>
                  <a:srgbClr val="FF0000"/>
                </a:solidFill>
              </a:rPr>
              <a:t>3</a:t>
            </a:r>
            <a:r>
              <a:rPr lang="es-CL" dirty="0"/>
              <a:t>)</a:t>
            </a:r>
          </a:p>
          <a:p>
            <a:r>
              <a:rPr lang="es-CL" dirty="0"/>
              <a:t>                </a:t>
            </a:r>
          </a:p>
        </p:txBody>
      </p:sp>
      <p:sp>
        <p:nvSpPr>
          <p:cNvPr id="12" name="Flecha abajo 11"/>
          <p:cNvSpPr/>
          <p:nvPr/>
        </p:nvSpPr>
        <p:spPr>
          <a:xfrm>
            <a:off x="4693408" y="4636389"/>
            <a:ext cx="231819" cy="244113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13" name="CuadroTexto 12"/>
          <p:cNvSpPr txBox="1"/>
          <p:nvPr/>
        </p:nvSpPr>
        <p:spPr>
          <a:xfrm>
            <a:off x="4219439" y="4941131"/>
            <a:ext cx="187709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dirty="0"/>
              <a:t>70 y 2  no son múltiplos de 3 </a:t>
            </a:r>
          </a:p>
        </p:txBody>
      </p:sp>
      <p:sp>
        <p:nvSpPr>
          <p:cNvPr id="14" name="Rectángulo 13"/>
          <p:cNvSpPr/>
          <p:nvPr/>
        </p:nvSpPr>
        <p:spPr>
          <a:xfrm>
            <a:off x="7788500" y="4252593"/>
            <a:ext cx="279471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CL" dirty="0"/>
              <a:t>(</a:t>
            </a:r>
            <a:r>
              <a:rPr lang="es-CL" dirty="0">
                <a:solidFill>
                  <a:srgbClr val="0B6EB2"/>
                </a:solidFill>
              </a:rPr>
              <a:t>60+12 </a:t>
            </a:r>
            <a:r>
              <a:rPr lang="es-CL" dirty="0"/>
              <a:t>) : </a:t>
            </a:r>
            <a:r>
              <a:rPr lang="es-CL" dirty="0">
                <a:solidFill>
                  <a:srgbClr val="FF0000"/>
                </a:solidFill>
              </a:rPr>
              <a:t>3</a:t>
            </a:r>
            <a:r>
              <a:rPr lang="es-CL" dirty="0"/>
              <a:t> = (</a:t>
            </a:r>
            <a:r>
              <a:rPr lang="es-CL" dirty="0">
                <a:solidFill>
                  <a:srgbClr val="0B6EB2"/>
                </a:solidFill>
              </a:rPr>
              <a:t>60</a:t>
            </a:r>
            <a:r>
              <a:rPr lang="es-CL" dirty="0"/>
              <a:t>:</a:t>
            </a:r>
            <a:r>
              <a:rPr lang="es-CL" dirty="0">
                <a:solidFill>
                  <a:srgbClr val="FF0000"/>
                </a:solidFill>
              </a:rPr>
              <a:t>3</a:t>
            </a:r>
            <a:r>
              <a:rPr lang="es-CL" dirty="0"/>
              <a:t>)+(1</a:t>
            </a:r>
            <a:r>
              <a:rPr lang="es-CL" dirty="0">
                <a:solidFill>
                  <a:srgbClr val="0B6EB2"/>
                </a:solidFill>
              </a:rPr>
              <a:t>2</a:t>
            </a:r>
            <a:r>
              <a:rPr lang="es-CL" dirty="0"/>
              <a:t>:</a:t>
            </a:r>
            <a:r>
              <a:rPr lang="es-CL" dirty="0">
                <a:solidFill>
                  <a:srgbClr val="FF0000"/>
                </a:solidFill>
              </a:rPr>
              <a:t>3</a:t>
            </a:r>
            <a:r>
              <a:rPr lang="es-CL" dirty="0"/>
              <a:t>)</a:t>
            </a:r>
          </a:p>
          <a:p>
            <a:r>
              <a:rPr lang="es-CL" dirty="0"/>
              <a:t>                     =  20      + 4</a:t>
            </a:r>
          </a:p>
          <a:p>
            <a:r>
              <a:rPr lang="es-CL" dirty="0"/>
              <a:t>                      =24</a:t>
            </a:r>
          </a:p>
          <a:p>
            <a:r>
              <a:rPr lang="es-CL" dirty="0"/>
              <a:t>                </a:t>
            </a:r>
          </a:p>
        </p:txBody>
      </p:sp>
      <p:sp>
        <p:nvSpPr>
          <p:cNvPr id="15" name="Rectángulo 14"/>
          <p:cNvSpPr/>
          <p:nvPr/>
        </p:nvSpPr>
        <p:spPr>
          <a:xfrm>
            <a:off x="824247" y="3581200"/>
            <a:ext cx="109677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CL" sz="2400" b="1" dirty="0">
                <a:solidFill>
                  <a:srgbClr val="0B6EB2"/>
                </a:solidFill>
              </a:rPr>
              <a:t>72 : </a:t>
            </a:r>
            <a:r>
              <a:rPr lang="es-CL" sz="2400" b="1" dirty="0">
                <a:solidFill>
                  <a:srgbClr val="FF0000"/>
                </a:solidFill>
              </a:rPr>
              <a:t>3</a:t>
            </a:r>
            <a:r>
              <a:rPr lang="es-CL" sz="2400" b="1" dirty="0">
                <a:solidFill>
                  <a:schemeClr val="accent1"/>
                </a:solidFill>
              </a:rPr>
              <a:t> =</a:t>
            </a:r>
          </a:p>
        </p:txBody>
      </p:sp>
      <p:sp>
        <p:nvSpPr>
          <p:cNvPr id="16" name="Elipse 15"/>
          <p:cNvSpPr/>
          <p:nvPr/>
        </p:nvSpPr>
        <p:spPr>
          <a:xfrm>
            <a:off x="386365" y="4213957"/>
            <a:ext cx="437882" cy="42302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dirty="0"/>
              <a:t>1</a:t>
            </a:r>
          </a:p>
        </p:txBody>
      </p:sp>
      <p:sp>
        <p:nvSpPr>
          <p:cNvPr id="17" name="Elipse 16"/>
          <p:cNvSpPr/>
          <p:nvPr/>
        </p:nvSpPr>
        <p:spPr>
          <a:xfrm>
            <a:off x="3940933" y="4255322"/>
            <a:ext cx="437882" cy="42302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dirty="0"/>
              <a:t>2</a:t>
            </a:r>
          </a:p>
        </p:txBody>
      </p:sp>
      <p:sp>
        <p:nvSpPr>
          <p:cNvPr id="18" name="Elipse 17"/>
          <p:cNvSpPr/>
          <p:nvPr/>
        </p:nvSpPr>
        <p:spPr>
          <a:xfrm>
            <a:off x="7350618" y="4252593"/>
            <a:ext cx="437882" cy="42302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dirty="0"/>
              <a:t>3</a:t>
            </a:r>
          </a:p>
        </p:txBody>
      </p:sp>
      <p:sp>
        <p:nvSpPr>
          <p:cNvPr id="19" name="CuadroTexto 18"/>
          <p:cNvSpPr txBox="1"/>
          <p:nvPr/>
        </p:nvSpPr>
        <p:spPr>
          <a:xfrm>
            <a:off x="912819" y="5982564"/>
            <a:ext cx="63379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b="1" dirty="0"/>
              <a:t>Respuesta: cada persona  recibirá </a:t>
            </a:r>
            <a:r>
              <a:rPr lang="es-CL" b="1" dirty="0">
                <a:solidFill>
                  <a:srgbClr val="FF0000"/>
                </a:solidFill>
              </a:rPr>
              <a:t>24 aceitunas.   </a:t>
            </a:r>
          </a:p>
        </p:txBody>
      </p:sp>
      <p:sp>
        <p:nvSpPr>
          <p:cNvPr id="20" name="CuadroTexto 19"/>
          <p:cNvSpPr txBox="1"/>
          <p:nvPr/>
        </p:nvSpPr>
        <p:spPr>
          <a:xfrm>
            <a:off x="7569559" y="5442649"/>
            <a:ext cx="159980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dirty="0"/>
              <a:t>60 y 12  son múltiplos de 3 </a:t>
            </a:r>
          </a:p>
        </p:txBody>
      </p:sp>
      <p:sp>
        <p:nvSpPr>
          <p:cNvPr id="21" name="Flecha abajo 20"/>
          <p:cNvSpPr/>
          <p:nvPr/>
        </p:nvSpPr>
        <p:spPr>
          <a:xfrm>
            <a:off x="8050882" y="4767205"/>
            <a:ext cx="243112" cy="57981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22" name="CuadroTexto 21"/>
          <p:cNvSpPr txBox="1"/>
          <p:nvPr/>
        </p:nvSpPr>
        <p:spPr>
          <a:xfrm>
            <a:off x="624821" y="5138682"/>
            <a:ext cx="159980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dirty="0"/>
              <a:t>69 y 3  son múltiplos de 3 </a:t>
            </a:r>
          </a:p>
        </p:txBody>
      </p:sp>
      <p:sp>
        <p:nvSpPr>
          <p:cNvPr id="23" name="Flecha abajo 22"/>
          <p:cNvSpPr/>
          <p:nvPr/>
        </p:nvSpPr>
        <p:spPr>
          <a:xfrm flipH="1">
            <a:off x="1090250" y="4557477"/>
            <a:ext cx="183144" cy="57981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90175644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2" grpId="0" animBg="1"/>
      <p:bldP spid="13" grpId="0"/>
      <p:bldP spid="14" grpId="0"/>
      <p:bldP spid="15" grpId="0"/>
      <p:bldP spid="16" grpId="0" animBg="1"/>
      <p:bldP spid="17" grpId="0" animBg="1"/>
      <p:bldP spid="18" grpId="0" animBg="1"/>
      <p:bldP spid="19" grpId="0"/>
      <p:bldP spid="20" grpId="0"/>
      <p:bldP spid="21" grpId="0" animBg="1"/>
      <p:bldP spid="22" grpId="0"/>
      <p:bldP spid="23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1368" y="1643676"/>
            <a:ext cx="7096260" cy="2130707"/>
          </a:xfrm>
          <a:prstGeom prst="rect">
            <a:avLst/>
          </a:prstGeom>
        </p:spPr>
      </p:pic>
      <p:sp>
        <p:nvSpPr>
          <p:cNvPr id="5" name="CuadroTexto 4"/>
          <p:cNvSpPr txBox="1"/>
          <p:nvPr/>
        </p:nvSpPr>
        <p:spPr>
          <a:xfrm>
            <a:off x="502275" y="1459010"/>
            <a:ext cx="88971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b="1" dirty="0">
                <a:solidFill>
                  <a:schemeClr val="accent6">
                    <a:lumMod val="50000"/>
                  </a:schemeClr>
                </a:solidFill>
              </a:rPr>
              <a:t>TM-2</a:t>
            </a:r>
          </a:p>
        </p:txBody>
      </p:sp>
      <p:sp>
        <p:nvSpPr>
          <p:cNvPr id="6" name="CuadroTexto 5"/>
          <p:cNvSpPr txBox="1"/>
          <p:nvPr/>
        </p:nvSpPr>
        <p:spPr>
          <a:xfrm>
            <a:off x="502275" y="304181"/>
            <a:ext cx="77788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b="1" dirty="0"/>
              <a:t>ESTRATEGIA 6: DESCOMPONIENDO EL DIVIDENDO EN FORMA MULTIPLICATIVA</a:t>
            </a:r>
          </a:p>
        </p:txBody>
      </p:sp>
      <p:sp>
        <p:nvSpPr>
          <p:cNvPr id="7" name="CuadroTexto 6"/>
          <p:cNvSpPr txBox="1"/>
          <p:nvPr/>
        </p:nvSpPr>
        <p:spPr>
          <a:xfrm>
            <a:off x="502275" y="670081"/>
            <a:ext cx="728622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dirty="0"/>
              <a:t>Consiste en descomponer en forma multiplicativa  el dividendo, para que los factores  se puedan dividir de manera exacta por el divisor.  </a:t>
            </a:r>
          </a:p>
        </p:txBody>
      </p:sp>
      <p:sp>
        <p:nvSpPr>
          <p:cNvPr id="8" name="CuadroTexto 7"/>
          <p:cNvSpPr txBox="1"/>
          <p:nvPr/>
        </p:nvSpPr>
        <p:spPr>
          <a:xfrm>
            <a:off x="824247" y="4213957"/>
            <a:ext cx="358032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dirty="0">
                <a:solidFill>
                  <a:srgbClr val="0070C0"/>
                </a:solidFill>
              </a:rPr>
              <a:t>6 x 12 </a:t>
            </a:r>
            <a:r>
              <a:rPr lang="es-CL" dirty="0">
                <a:solidFill>
                  <a:schemeClr val="tx1">
                    <a:lumMod val="95000"/>
                    <a:lumOff val="5000"/>
                  </a:schemeClr>
                </a:solidFill>
              </a:rPr>
              <a:t>:</a:t>
            </a:r>
            <a:r>
              <a:rPr lang="es-CL" dirty="0">
                <a:solidFill>
                  <a:srgbClr val="FF0000"/>
                </a:solidFill>
              </a:rPr>
              <a:t>3</a:t>
            </a:r>
            <a:r>
              <a:rPr lang="es-CL" dirty="0">
                <a:solidFill>
                  <a:schemeClr val="tx1">
                    <a:lumMod val="95000"/>
                    <a:lumOff val="5000"/>
                  </a:schemeClr>
                </a:solidFill>
              </a:rPr>
              <a:t> = </a:t>
            </a:r>
            <a:r>
              <a:rPr lang="es-CL" dirty="0">
                <a:solidFill>
                  <a:srgbClr val="0070C0"/>
                </a:solidFill>
              </a:rPr>
              <a:t>6 x (12 </a:t>
            </a:r>
            <a:r>
              <a:rPr lang="es-CL" dirty="0">
                <a:solidFill>
                  <a:schemeClr val="tx1">
                    <a:lumMod val="95000"/>
                    <a:lumOff val="5000"/>
                  </a:schemeClr>
                </a:solidFill>
              </a:rPr>
              <a:t>:</a:t>
            </a:r>
            <a:r>
              <a:rPr lang="es-CL" dirty="0">
                <a:solidFill>
                  <a:srgbClr val="FF0000"/>
                </a:solidFill>
              </a:rPr>
              <a:t>3</a:t>
            </a:r>
            <a:r>
              <a:rPr lang="es-CL" dirty="0">
                <a:solidFill>
                  <a:schemeClr val="tx1">
                    <a:lumMod val="95000"/>
                    <a:lumOff val="5000"/>
                  </a:schemeClr>
                </a:solidFill>
              </a:rPr>
              <a:t>)</a:t>
            </a:r>
          </a:p>
          <a:p>
            <a:r>
              <a:rPr lang="es-CL" dirty="0">
                <a:solidFill>
                  <a:schemeClr val="tx1">
                    <a:lumMod val="95000"/>
                    <a:lumOff val="5000"/>
                  </a:schemeClr>
                </a:solidFill>
              </a:rPr>
              <a:t>                = 6 x (4)</a:t>
            </a:r>
          </a:p>
          <a:p>
            <a:r>
              <a:rPr lang="es-CL" dirty="0">
                <a:solidFill>
                  <a:schemeClr val="tx1">
                    <a:lumMod val="95000"/>
                    <a:lumOff val="5000"/>
                  </a:schemeClr>
                </a:solidFill>
              </a:rPr>
              <a:t>                =24</a:t>
            </a:r>
          </a:p>
        </p:txBody>
      </p:sp>
      <p:sp>
        <p:nvSpPr>
          <p:cNvPr id="9" name="Rectángulo 8"/>
          <p:cNvSpPr/>
          <p:nvPr/>
        </p:nvSpPr>
        <p:spPr>
          <a:xfrm>
            <a:off x="4404574" y="4252594"/>
            <a:ext cx="279471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CL" dirty="0">
                <a:solidFill>
                  <a:srgbClr val="0B6EB2"/>
                </a:solidFill>
              </a:rPr>
              <a:t>18x 4 </a:t>
            </a:r>
            <a:r>
              <a:rPr lang="es-CL" dirty="0"/>
              <a:t> : </a:t>
            </a:r>
            <a:r>
              <a:rPr lang="es-CL" dirty="0">
                <a:solidFill>
                  <a:srgbClr val="FF0000"/>
                </a:solidFill>
              </a:rPr>
              <a:t>3</a:t>
            </a:r>
            <a:r>
              <a:rPr lang="es-CL" dirty="0"/>
              <a:t> = </a:t>
            </a:r>
            <a:r>
              <a:rPr lang="es-CL" dirty="0">
                <a:solidFill>
                  <a:srgbClr val="0B6EB2"/>
                </a:solidFill>
              </a:rPr>
              <a:t>18x(4 </a:t>
            </a:r>
            <a:r>
              <a:rPr lang="es-CL" dirty="0"/>
              <a:t> : </a:t>
            </a:r>
            <a:r>
              <a:rPr lang="es-CL" dirty="0">
                <a:solidFill>
                  <a:srgbClr val="FF0000"/>
                </a:solidFill>
              </a:rPr>
              <a:t>3)</a:t>
            </a:r>
            <a:r>
              <a:rPr lang="es-CL" dirty="0"/>
              <a:t>                </a:t>
            </a:r>
          </a:p>
        </p:txBody>
      </p:sp>
      <p:sp>
        <p:nvSpPr>
          <p:cNvPr id="10" name="Rectángulo 9"/>
          <p:cNvSpPr/>
          <p:nvPr/>
        </p:nvSpPr>
        <p:spPr>
          <a:xfrm>
            <a:off x="7788500" y="4252593"/>
            <a:ext cx="279471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CL" dirty="0">
                <a:solidFill>
                  <a:srgbClr val="0B6EB2"/>
                </a:solidFill>
              </a:rPr>
              <a:t>24 x 3 </a:t>
            </a:r>
            <a:r>
              <a:rPr lang="es-CL" dirty="0"/>
              <a:t> : </a:t>
            </a:r>
            <a:r>
              <a:rPr lang="es-CL" dirty="0">
                <a:solidFill>
                  <a:srgbClr val="FF0000"/>
                </a:solidFill>
              </a:rPr>
              <a:t>3</a:t>
            </a:r>
            <a:r>
              <a:rPr lang="es-CL" dirty="0"/>
              <a:t> = </a:t>
            </a:r>
            <a:r>
              <a:rPr lang="es-CL" dirty="0">
                <a:solidFill>
                  <a:srgbClr val="0B6EB2"/>
                </a:solidFill>
              </a:rPr>
              <a:t>24 x (3 </a:t>
            </a:r>
            <a:r>
              <a:rPr lang="es-CL" dirty="0"/>
              <a:t> : </a:t>
            </a:r>
            <a:r>
              <a:rPr lang="es-CL" dirty="0">
                <a:solidFill>
                  <a:srgbClr val="FF0000"/>
                </a:solidFill>
              </a:rPr>
              <a:t>3)</a:t>
            </a:r>
          </a:p>
          <a:p>
            <a:r>
              <a:rPr lang="es-CL" dirty="0">
                <a:solidFill>
                  <a:schemeClr val="tx1">
                    <a:lumMod val="95000"/>
                    <a:lumOff val="5000"/>
                  </a:schemeClr>
                </a:solidFill>
              </a:rPr>
              <a:t>                  = 24 x (1)</a:t>
            </a:r>
          </a:p>
          <a:p>
            <a:r>
              <a:rPr lang="es-CL" dirty="0">
                <a:solidFill>
                  <a:schemeClr val="tx1">
                    <a:lumMod val="95000"/>
                    <a:lumOff val="5000"/>
                  </a:schemeClr>
                </a:solidFill>
              </a:rPr>
              <a:t>                  =24</a:t>
            </a:r>
          </a:p>
          <a:p>
            <a:endParaRPr lang="es-CL" dirty="0"/>
          </a:p>
        </p:txBody>
      </p:sp>
      <p:sp>
        <p:nvSpPr>
          <p:cNvPr id="11" name="Rectángulo 10"/>
          <p:cNvSpPr/>
          <p:nvPr/>
        </p:nvSpPr>
        <p:spPr>
          <a:xfrm>
            <a:off x="824247" y="3581200"/>
            <a:ext cx="109677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CL" sz="2400" b="1" dirty="0">
                <a:solidFill>
                  <a:srgbClr val="0B6EB2"/>
                </a:solidFill>
              </a:rPr>
              <a:t>72 : </a:t>
            </a:r>
            <a:r>
              <a:rPr lang="es-CL" sz="2400" b="1" dirty="0">
                <a:solidFill>
                  <a:srgbClr val="FF0000"/>
                </a:solidFill>
              </a:rPr>
              <a:t>3</a:t>
            </a:r>
            <a:r>
              <a:rPr lang="es-CL" sz="2400" b="1" dirty="0">
                <a:solidFill>
                  <a:schemeClr val="accent1"/>
                </a:solidFill>
              </a:rPr>
              <a:t> =</a:t>
            </a:r>
          </a:p>
        </p:txBody>
      </p:sp>
      <p:sp>
        <p:nvSpPr>
          <p:cNvPr id="12" name="Elipse 11"/>
          <p:cNvSpPr/>
          <p:nvPr/>
        </p:nvSpPr>
        <p:spPr>
          <a:xfrm>
            <a:off x="386365" y="4213957"/>
            <a:ext cx="437882" cy="42302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dirty="0"/>
              <a:t>1</a:t>
            </a:r>
          </a:p>
        </p:txBody>
      </p:sp>
      <p:sp>
        <p:nvSpPr>
          <p:cNvPr id="13" name="Elipse 12"/>
          <p:cNvSpPr/>
          <p:nvPr/>
        </p:nvSpPr>
        <p:spPr>
          <a:xfrm>
            <a:off x="3940933" y="4255322"/>
            <a:ext cx="437882" cy="42302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dirty="0"/>
              <a:t>2</a:t>
            </a:r>
          </a:p>
        </p:txBody>
      </p:sp>
      <p:sp>
        <p:nvSpPr>
          <p:cNvPr id="14" name="Elipse 13"/>
          <p:cNvSpPr/>
          <p:nvPr/>
        </p:nvSpPr>
        <p:spPr>
          <a:xfrm>
            <a:off x="7350618" y="4252593"/>
            <a:ext cx="437882" cy="42302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dirty="0"/>
              <a:t>3</a:t>
            </a:r>
          </a:p>
        </p:txBody>
      </p:sp>
      <p:sp>
        <p:nvSpPr>
          <p:cNvPr id="15" name="CuadroTexto 14"/>
          <p:cNvSpPr txBox="1"/>
          <p:nvPr/>
        </p:nvSpPr>
        <p:spPr>
          <a:xfrm>
            <a:off x="8757634" y="1797496"/>
            <a:ext cx="1287888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dirty="0"/>
              <a:t>72 = </a:t>
            </a:r>
            <a:r>
              <a:rPr lang="es-CL" dirty="0">
                <a:solidFill>
                  <a:srgbClr val="FF0000"/>
                </a:solidFill>
              </a:rPr>
              <a:t>2x 36</a:t>
            </a:r>
          </a:p>
          <a:p>
            <a:r>
              <a:rPr lang="es-CL" dirty="0"/>
              <a:t>72 =</a:t>
            </a:r>
            <a:r>
              <a:rPr lang="es-CL" dirty="0">
                <a:solidFill>
                  <a:srgbClr val="00B050"/>
                </a:solidFill>
              </a:rPr>
              <a:t>3x24</a:t>
            </a:r>
          </a:p>
          <a:p>
            <a:r>
              <a:rPr lang="es-CL" dirty="0"/>
              <a:t>72 = </a:t>
            </a:r>
            <a:r>
              <a:rPr lang="es-CL" dirty="0">
                <a:solidFill>
                  <a:srgbClr val="00B050"/>
                </a:solidFill>
              </a:rPr>
              <a:t>6x12</a:t>
            </a:r>
          </a:p>
          <a:p>
            <a:r>
              <a:rPr lang="es-CL" dirty="0"/>
              <a:t>72=</a:t>
            </a:r>
            <a:r>
              <a:rPr lang="es-CL" dirty="0">
                <a:solidFill>
                  <a:srgbClr val="FF0000"/>
                </a:solidFill>
              </a:rPr>
              <a:t>18x4</a:t>
            </a:r>
            <a:r>
              <a:rPr lang="es-CL" dirty="0"/>
              <a:t> </a:t>
            </a:r>
          </a:p>
          <a:p>
            <a:r>
              <a:rPr lang="es-CL" dirty="0"/>
              <a:t>72= </a:t>
            </a:r>
            <a:r>
              <a:rPr lang="es-CL" dirty="0">
                <a:solidFill>
                  <a:srgbClr val="FF0000"/>
                </a:solidFill>
              </a:rPr>
              <a:t>9x8</a:t>
            </a:r>
          </a:p>
        </p:txBody>
      </p:sp>
      <p:cxnSp>
        <p:nvCxnSpPr>
          <p:cNvPr id="17" name="Conector recto de flecha 16"/>
          <p:cNvCxnSpPr/>
          <p:nvPr/>
        </p:nvCxnSpPr>
        <p:spPr>
          <a:xfrm>
            <a:off x="6143223" y="4621926"/>
            <a:ext cx="12878" cy="36219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CuadroTexto 17"/>
          <p:cNvSpPr txBox="1"/>
          <p:nvPr/>
        </p:nvSpPr>
        <p:spPr>
          <a:xfrm>
            <a:off x="5447763" y="5085875"/>
            <a:ext cx="1416676" cy="738664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s-CL" sz="1400" dirty="0"/>
              <a:t>El resultado no es un número natural. </a:t>
            </a:r>
          </a:p>
        </p:txBody>
      </p:sp>
      <p:sp>
        <p:nvSpPr>
          <p:cNvPr id="19" name="CuadroTexto 18"/>
          <p:cNvSpPr txBox="1"/>
          <p:nvPr/>
        </p:nvSpPr>
        <p:spPr>
          <a:xfrm>
            <a:off x="8281115" y="706850"/>
            <a:ext cx="1416676" cy="52322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s-CL" sz="1400" dirty="0"/>
              <a:t>Se usa prioridad de la división </a:t>
            </a:r>
          </a:p>
        </p:txBody>
      </p:sp>
    </p:spTree>
    <p:extLst>
      <p:ext uri="{BB962C8B-B14F-4D97-AF65-F5344CB8AC3E}">
        <p14:creationId xmlns:p14="http://schemas.microsoft.com/office/powerpoint/2010/main" val="225256676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  <p:bldP spid="11" grpId="0"/>
      <p:bldP spid="12" grpId="0" animBg="1"/>
      <p:bldP spid="13" grpId="0" animBg="1"/>
      <p:bldP spid="14" grpId="0" animBg="1"/>
      <p:bldP spid="18" grpId="0" animBg="1"/>
      <p:bldP spid="19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/>
          <p:cNvSpPr/>
          <p:nvPr/>
        </p:nvSpPr>
        <p:spPr>
          <a:xfrm>
            <a:off x="838200" y="381575"/>
            <a:ext cx="839595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CL" b="1" dirty="0"/>
              <a:t>ESTRATEGIA 7: ESTIMANDO EL COCIENTE</a:t>
            </a:r>
          </a:p>
        </p:txBody>
      </p:sp>
      <p:sp>
        <p:nvSpPr>
          <p:cNvPr id="5" name="Rectángulo 4"/>
          <p:cNvSpPr/>
          <p:nvPr/>
        </p:nvSpPr>
        <p:spPr>
          <a:xfrm>
            <a:off x="838199" y="750907"/>
            <a:ext cx="950353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CL" dirty="0"/>
              <a:t>Para estimar cocientes, puedes aproximar por redondeo el dividendo al valor posicional más conveniente y luego resolver la división.</a:t>
            </a:r>
          </a:p>
        </p:txBody>
      </p:sp>
      <p:sp>
        <p:nvSpPr>
          <p:cNvPr id="6" name="CuadroTexto 5"/>
          <p:cNvSpPr txBox="1"/>
          <p:nvPr/>
        </p:nvSpPr>
        <p:spPr>
          <a:xfrm>
            <a:off x="838199" y="1493124"/>
            <a:ext cx="37338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b="1" dirty="0">
                <a:solidFill>
                  <a:srgbClr val="0070C0"/>
                </a:solidFill>
              </a:rPr>
              <a:t>Redondeo a la decena </a:t>
            </a:r>
          </a:p>
        </p:txBody>
      </p:sp>
      <p:pic>
        <p:nvPicPr>
          <p:cNvPr id="7" name="Imagen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8199" y="2494321"/>
            <a:ext cx="6296697" cy="1890632"/>
          </a:xfrm>
          <a:prstGeom prst="rect">
            <a:avLst/>
          </a:prstGeom>
        </p:spPr>
      </p:pic>
      <p:sp>
        <p:nvSpPr>
          <p:cNvPr id="8" name="CuadroTexto 7"/>
          <p:cNvSpPr txBox="1"/>
          <p:nvPr/>
        </p:nvSpPr>
        <p:spPr>
          <a:xfrm>
            <a:off x="838199" y="1766570"/>
            <a:ext cx="88971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b="1" dirty="0">
                <a:solidFill>
                  <a:schemeClr val="accent6">
                    <a:lumMod val="50000"/>
                  </a:schemeClr>
                </a:solidFill>
              </a:rPr>
              <a:t>TM-2</a:t>
            </a:r>
          </a:p>
        </p:txBody>
      </p:sp>
      <p:sp>
        <p:nvSpPr>
          <p:cNvPr id="9" name="Rectángulo 8"/>
          <p:cNvSpPr/>
          <p:nvPr/>
        </p:nvSpPr>
        <p:spPr>
          <a:xfrm>
            <a:off x="948742" y="4640857"/>
            <a:ext cx="140326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CL" sz="2400" b="1" dirty="0">
                <a:solidFill>
                  <a:srgbClr val="0B6EB2"/>
                </a:solidFill>
              </a:rPr>
              <a:t>72:</a:t>
            </a:r>
            <a:r>
              <a:rPr lang="es-CL" sz="2400" b="1" dirty="0">
                <a:solidFill>
                  <a:srgbClr val="FF0000"/>
                </a:solidFill>
              </a:rPr>
              <a:t>3</a:t>
            </a:r>
            <a:r>
              <a:rPr lang="es-CL" sz="2400" b="1" dirty="0">
                <a:solidFill>
                  <a:schemeClr val="accent1"/>
                </a:solidFill>
              </a:rPr>
              <a:t> =</a:t>
            </a:r>
          </a:p>
        </p:txBody>
      </p:sp>
      <p:sp>
        <p:nvSpPr>
          <p:cNvPr id="10" name="CuadroTexto 9"/>
          <p:cNvSpPr txBox="1"/>
          <p:nvPr/>
        </p:nvSpPr>
        <p:spPr>
          <a:xfrm>
            <a:off x="948742" y="5189136"/>
            <a:ext cx="2182970" cy="646331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s-CL" dirty="0"/>
              <a:t>70:3 es cercano 23</a:t>
            </a:r>
          </a:p>
          <a:p>
            <a:r>
              <a:rPr lang="es-CL" dirty="0"/>
              <a:t>23x3=69 </a:t>
            </a:r>
          </a:p>
        </p:txBody>
      </p:sp>
      <p:sp>
        <p:nvSpPr>
          <p:cNvPr id="13" name="CuadroTexto 12"/>
          <p:cNvSpPr txBox="1"/>
          <p:nvPr/>
        </p:nvSpPr>
        <p:spPr>
          <a:xfrm>
            <a:off x="3584618" y="5008585"/>
            <a:ext cx="2713150" cy="646331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s-CL" b="1" dirty="0"/>
              <a:t>72:3 es un número cercano 23 </a:t>
            </a:r>
          </a:p>
        </p:txBody>
      </p:sp>
      <p:sp>
        <p:nvSpPr>
          <p:cNvPr id="14" name="Flecha derecha 13"/>
          <p:cNvSpPr/>
          <p:nvPr/>
        </p:nvSpPr>
        <p:spPr>
          <a:xfrm>
            <a:off x="3200398" y="5210162"/>
            <a:ext cx="193184" cy="23655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15" name="CuadroTexto 14"/>
          <p:cNvSpPr txBox="1"/>
          <p:nvPr/>
        </p:nvSpPr>
        <p:spPr>
          <a:xfrm>
            <a:off x="6803263" y="4312775"/>
            <a:ext cx="4971245" cy="1754326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s-CL" dirty="0"/>
              <a:t>Observación :</a:t>
            </a:r>
          </a:p>
          <a:p>
            <a:r>
              <a:rPr lang="es-CL" dirty="0"/>
              <a:t>Es más conveniente cuando hay múltiplos 2, 5 y 10 en el divisor.</a:t>
            </a:r>
          </a:p>
          <a:p>
            <a:r>
              <a:rPr lang="es-CL" dirty="0"/>
              <a:t>Ejemplo </a:t>
            </a:r>
          </a:p>
          <a:p>
            <a:r>
              <a:rPr lang="es-CL" dirty="0"/>
              <a:t>56:2 </a:t>
            </a:r>
            <a:r>
              <a:rPr lang="es-CL" i="1" dirty="0"/>
              <a:t> </a:t>
            </a:r>
          </a:p>
          <a:p>
            <a:r>
              <a:rPr lang="es-CL" dirty="0"/>
              <a:t>60:2=30, entonces 56:2 es aproximadamente 30.</a:t>
            </a:r>
          </a:p>
        </p:txBody>
      </p:sp>
    </p:spTree>
    <p:extLst>
      <p:ext uri="{BB962C8B-B14F-4D97-AF65-F5344CB8AC3E}">
        <p14:creationId xmlns:p14="http://schemas.microsoft.com/office/powerpoint/2010/main" val="379214264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 animBg="1"/>
      <p:bldP spid="13" grpId="0" animBg="1"/>
      <p:bldP spid="14" grpId="0" animBg="1"/>
      <p:bldP spid="15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3285187" y="2946086"/>
            <a:ext cx="6309574" cy="531209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s-CL" sz="4400" b="1" dirty="0">
                <a:solidFill>
                  <a:schemeClr val="bg1"/>
                </a:solidFill>
              </a:rPr>
              <a:t>ANÁLISIS DE PROBLEMAS </a:t>
            </a:r>
          </a:p>
        </p:txBody>
      </p:sp>
    </p:spTree>
    <p:extLst>
      <p:ext uri="{BB962C8B-B14F-4D97-AF65-F5344CB8AC3E}">
        <p14:creationId xmlns:p14="http://schemas.microsoft.com/office/powerpoint/2010/main" val="364518807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uadroTexto 6"/>
          <p:cNvSpPr txBox="1"/>
          <p:nvPr/>
        </p:nvSpPr>
        <p:spPr>
          <a:xfrm>
            <a:off x="841426" y="121933"/>
            <a:ext cx="1022911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b="1" dirty="0"/>
              <a:t>ACTIVIDAD  DE ANÁLISIS: </a:t>
            </a:r>
            <a:r>
              <a:rPr lang="es-CL" dirty="0"/>
              <a:t>Considere las siguientes tareas matemáticas resuelva y responda las preguntas de cada ítem</a:t>
            </a:r>
          </a:p>
          <a:p>
            <a:r>
              <a:rPr lang="es-CL" dirty="0"/>
              <a:t>1) Sobre las tareas  </a:t>
            </a:r>
            <a:r>
              <a:rPr lang="es-CL" b="1" dirty="0">
                <a:solidFill>
                  <a:schemeClr val="accent6">
                    <a:lumMod val="50000"/>
                  </a:schemeClr>
                </a:solidFill>
              </a:rPr>
              <a:t>TM-3 y TM-4 </a:t>
            </a:r>
          </a:p>
          <a:p>
            <a:endParaRPr lang="es-CL" dirty="0"/>
          </a:p>
        </p:txBody>
      </p:sp>
      <p:sp>
        <p:nvSpPr>
          <p:cNvPr id="10" name="CuadroTexto 9"/>
          <p:cNvSpPr txBox="1"/>
          <p:nvPr/>
        </p:nvSpPr>
        <p:spPr>
          <a:xfrm>
            <a:off x="1003774" y="1373590"/>
            <a:ext cx="8470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b="1" dirty="0">
                <a:solidFill>
                  <a:schemeClr val="accent6">
                    <a:lumMod val="50000"/>
                  </a:schemeClr>
                </a:solidFill>
              </a:rPr>
              <a:t>TM-3</a:t>
            </a:r>
          </a:p>
        </p:txBody>
      </p:sp>
      <p:sp>
        <p:nvSpPr>
          <p:cNvPr id="11" name="CuadroTexto 10"/>
          <p:cNvSpPr txBox="1"/>
          <p:nvPr/>
        </p:nvSpPr>
        <p:spPr>
          <a:xfrm>
            <a:off x="1144452" y="3640546"/>
            <a:ext cx="8470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b="1" dirty="0">
                <a:solidFill>
                  <a:schemeClr val="accent6">
                    <a:lumMod val="50000"/>
                  </a:schemeClr>
                </a:solidFill>
              </a:rPr>
              <a:t>TM-4</a:t>
            </a:r>
          </a:p>
        </p:txBody>
      </p:sp>
      <p:sp>
        <p:nvSpPr>
          <p:cNvPr id="12" name="CuadroTexto 11"/>
          <p:cNvSpPr txBox="1"/>
          <p:nvPr/>
        </p:nvSpPr>
        <p:spPr>
          <a:xfrm>
            <a:off x="1003776" y="5868993"/>
            <a:ext cx="847507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2000" dirty="0"/>
              <a:t>a.-¿Qué diferencias observas en el planteamiento de cada tarea Matemática? </a:t>
            </a:r>
          </a:p>
        </p:txBody>
      </p:sp>
      <p:sp>
        <p:nvSpPr>
          <p:cNvPr id="3" name="Rectángulo 2"/>
          <p:cNvSpPr/>
          <p:nvPr/>
        </p:nvSpPr>
        <p:spPr>
          <a:xfrm>
            <a:off x="1003776" y="5458430"/>
            <a:ext cx="236019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CL" b="1" dirty="0"/>
              <a:t>Resuelva y responda.   </a:t>
            </a:r>
          </a:p>
        </p:txBody>
      </p:sp>
      <p:pic>
        <p:nvPicPr>
          <p:cNvPr id="8" name="Imagen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84338" y="950657"/>
            <a:ext cx="6713947" cy="1932803"/>
          </a:xfrm>
          <a:prstGeom prst="rect">
            <a:avLst/>
          </a:prstGeom>
        </p:spPr>
      </p:pic>
      <p:sp>
        <p:nvSpPr>
          <p:cNvPr id="15" name="CuadroTexto 14"/>
          <p:cNvSpPr txBox="1"/>
          <p:nvPr/>
        </p:nvSpPr>
        <p:spPr>
          <a:xfrm>
            <a:off x="2984147" y="5018326"/>
            <a:ext cx="584900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1600" dirty="0"/>
              <a:t> TM-4: Adaptado Libro del estudiante 3° B, sumo pimero.p.46 </a:t>
            </a:r>
          </a:p>
        </p:txBody>
      </p:sp>
      <p:sp>
        <p:nvSpPr>
          <p:cNvPr id="17" name="CuadroTexto 16"/>
          <p:cNvSpPr txBox="1"/>
          <p:nvPr/>
        </p:nvSpPr>
        <p:spPr>
          <a:xfrm>
            <a:off x="2984148" y="2797624"/>
            <a:ext cx="584900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1600" dirty="0"/>
              <a:t>TM-3: Extraído Libro del estudiante 3° B, sumo pimero.p.46 </a:t>
            </a:r>
          </a:p>
        </p:txBody>
      </p:sp>
      <p:sp>
        <p:nvSpPr>
          <p:cNvPr id="19" name="CuadroTexto 18"/>
          <p:cNvSpPr txBox="1"/>
          <p:nvPr/>
        </p:nvSpPr>
        <p:spPr>
          <a:xfrm>
            <a:off x="1850830" y="3662143"/>
            <a:ext cx="555567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dirty="0">
                <a:solidFill>
                  <a:srgbClr val="526371"/>
                </a:solidFill>
              </a:rPr>
              <a:t>Hay 12 papayas. Si cada niño recibe 4 papayas</a:t>
            </a:r>
          </a:p>
          <a:p>
            <a:r>
              <a:rPr lang="es-CL" dirty="0">
                <a:solidFill>
                  <a:srgbClr val="526371"/>
                </a:solidFill>
              </a:rPr>
              <a:t>¿Cuántos niños puedan recibir papayas?   </a:t>
            </a:r>
          </a:p>
        </p:txBody>
      </p:sp>
      <p:pic>
        <p:nvPicPr>
          <p:cNvPr id="20" name="Imagen 1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64602" y="3230312"/>
            <a:ext cx="1400175" cy="16718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23926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ángulo 5"/>
          <p:cNvSpPr/>
          <p:nvPr/>
        </p:nvSpPr>
        <p:spPr>
          <a:xfrm>
            <a:off x="738399" y="99223"/>
            <a:ext cx="326640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CL" dirty="0"/>
              <a:t>2) Sobre las tareas  TM-5 y TM-6 </a:t>
            </a:r>
          </a:p>
        </p:txBody>
      </p:sp>
      <p:sp>
        <p:nvSpPr>
          <p:cNvPr id="7" name="CuadroTexto 6"/>
          <p:cNvSpPr txBox="1"/>
          <p:nvPr/>
        </p:nvSpPr>
        <p:spPr>
          <a:xfrm>
            <a:off x="967770" y="4884619"/>
            <a:ext cx="1052553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dirty="0"/>
              <a:t>a.-¿Qué diferencias observas en el planteamiento de las tareas TM-5 y TM-6, en relación a las dos </a:t>
            </a:r>
            <a:r>
              <a:rPr lang="es-CL" b="1" dirty="0"/>
              <a:t>anteriores (TM-3 y TM-4)  </a:t>
            </a:r>
            <a:r>
              <a:rPr lang="es-CL" dirty="0"/>
              <a:t>? </a:t>
            </a:r>
          </a:p>
        </p:txBody>
      </p:sp>
      <p:sp>
        <p:nvSpPr>
          <p:cNvPr id="11" name="Rectángulo 10"/>
          <p:cNvSpPr/>
          <p:nvPr/>
        </p:nvSpPr>
        <p:spPr>
          <a:xfrm>
            <a:off x="845718" y="643075"/>
            <a:ext cx="74090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CL" b="1" dirty="0">
                <a:solidFill>
                  <a:srgbClr val="C00000"/>
                </a:solidFill>
              </a:rPr>
              <a:t>TM-5</a:t>
            </a:r>
            <a:r>
              <a:rPr lang="es-CL" b="1" dirty="0"/>
              <a:t> </a:t>
            </a:r>
          </a:p>
        </p:txBody>
      </p:sp>
      <p:sp>
        <p:nvSpPr>
          <p:cNvPr id="13" name="Rectángulo 12"/>
          <p:cNvSpPr/>
          <p:nvPr/>
        </p:nvSpPr>
        <p:spPr>
          <a:xfrm>
            <a:off x="783022" y="2925430"/>
            <a:ext cx="74090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CL" b="1" dirty="0">
                <a:solidFill>
                  <a:srgbClr val="C00000"/>
                </a:solidFill>
              </a:rPr>
              <a:t>TM-6</a:t>
            </a:r>
            <a:r>
              <a:rPr lang="es-CL" b="1" dirty="0"/>
              <a:t> </a:t>
            </a:r>
          </a:p>
        </p:txBody>
      </p:sp>
      <p:sp>
        <p:nvSpPr>
          <p:cNvPr id="28" name="CuadroTexto 27"/>
          <p:cNvSpPr txBox="1"/>
          <p:nvPr/>
        </p:nvSpPr>
        <p:spPr>
          <a:xfrm>
            <a:off x="3042458" y="2392063"/>
            <a:ext cx="432425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1400" dirty="0"/>
              <a:t>TM-5: texto sumo primero 3°B. p49 </a:t>
            </a:r>
          </a:p>
        </p:txBody>
      </p:sp>
      <p:pic>
        <p:nvPicPr>
          <p:cNvPr id="29" name="Imagen 2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58389" y="492603"/>
            <a:ext cx="7694560" cy="1773394"/>
          </a:xfrm>
          <a:prstGeom prst="rect">
            <a:avLst/>
          </a:prstGeom>
        </p:spPr>
      </p:pic>
      <p:sp>
        <p:nvSpPr>
          <p:cNvPr id="14" name="CuadroTexto 13"/>
          <p:cNvSpPr txBox="1"/>
          <p:nvPr/>
        </p:nvSpPr>
        <p:spPr>
          <a:xfrm>
            <a:off x="1658389" y="2947368"/>
            <a:ext cx="751374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2000" dirty="0">
                <a:solidFill>
                  <a:schemeClr val="accent6">
                    <a:lumMod val="75000"/>
                  </a:schemeClr>
                </a:solidFill>
              </a:rPr>
              <a:t>Paula tiene 6 opciones de vestuario(blusa y falda).Si tiene 3 blusas ¿Cuántas opciones de faldas hay?  </a:t>
            </a:r>
          </a:p>
        </p:txBody>
      </p:sp>
      <p:sp>
        <p:nvSpPr>
          <p:cNvPr id="9" name="CuadroTexto 8"/>
          <p:cNvSpPr txBox="1"/>
          <p:nvPr/>
        </p:nvSpPr>
        <p:spPr>
          <a:xfrm>
            <a:off x="2885765" y="3701965"/>
            <a:ext cx="432425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1400" dirty="0"/>
              <a:t>TM-6:  adaptada de artículo  problemas multiplicativos.</a:t>
            </a:r>
          </a:p>
        </p:txBody>
      </p:sp>
    </p:spTree>
    <p:extLst>
      <p:ext uri="{BB962C8B-B14F-4D97-AF65-F5344CB8AC3E}">
        <p14:creationId xmlns:p14="http://schemas.microsoft.com/office/powerpoint/2010/main" val="42115116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711075" y="2670443"/>
            <a:ext cx="6613230" cy="1325563"/>
          </a:xfrm>
        </p:spPr>
        <p:txBody>
          <a:bodyPr/>
          <a:lstStyle/>
          <a:p>
            <a:r>
              <a:rPr lang="es-CL" dirty="0">
                <a:solidFill>
                  <a:srgbClr val="C00000"/>
                </a:solidFill>
              </a:rPr>
              <a:t>Análisis de los problemas </a:t>
            </a:r>
          </a:p>
        </p:txBody>
      </p:sp>
    </p:spTree>
    <p:extLst>
      <p:ext uri="{BB962C8B-B14F-4D97-AF65-F5344CB8AC3E}">
        <p14:creationId xmlns:p14="http://schemas.microsoft.com/office/powerpoint/2010/main" val="36528313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/>
          <p:cNvSpPr txBox="1"/>
          <p:nvPr/>
        </p:nvSpPr>
        <p:spPr>
          <a:xfrm>
            <a:off x="324493" y="148071"/>
            <a:ext cx="7325558" cy="36933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s-CL" b="1" dirty="0"/>
              <a:t>POSIBLES RESPUESTAS DE LOS DOCENTES </a:t>
            </a:r>
          </a:p>
        </p:txBody>
      </p:sp>
      <p:sp>
        <p:nvSpPr>
          <p:cNvPr id="5" name="CuadroTexto 4"/>
          <p:cNvSpPr txBox="1"/>
          <p:nvPr/>
        </p:nvSpPr>
        <p:spPr>
          <a:xfrm>
            <a:off x="439554" y="1111470"/>
            <a:ext cx="4673984" cy="1754326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s-CL" dirty="0"/>
              <a:t>-   Se relacionan 2 magnitudes, número de niños y número de papayas. </a:t>
            </a:r>
          </a:p>
          <a:p>
            <a:pPr marL="285750" indent="-285750">
              <a:buFontTx/>
              <a:buChar char="-"/>
            </a:pPr>
            <a:r>
              <a:rPr lang="es-CL" dirty="0"/>
              <a:t>Se resuelve usando multiplicación o división. </a:t>
            </a:r>
          </a:p>
          <a:p>
            <a:pPr marL="285750" indent="-285750">
              <a:buFontTx/>
              <a:buChar char="-"/>
            </a:pPr>
            <a:r>
              <a:rPr lang="es-CL" dirty="0"/>
              <a:t>Se busca </a:t>
            </a:r>
            <a:r>
              <a:rPr lang="es-CL" b="1" dirty="0">
                <a:solidFill>
                  <a:schemeClr val="accent6">
                    <a:lumMod val="75000"/>
                  </a:schemeClr>
                </a:solidFill>
              </a:rPr>
              <a:t>el número de elementos (papayas). </a:t>
            </a:r>
          </a:p>
          <a:p>
            <a:r>
              <a:rPr lang="es-CL" b="1" dirty="0">
                <a:solidFill>
                  <a:schemeClr val="accent6">
                    <a:lumMod val="75000"/>
                  </a:schemeClr>
                </a:solidFill>
              </a:rPr>
              <a:t>-   </a:t>
            </a:r>
            <a:r>
              <a:rPr lang="es-CL" dirty="0">
                <a:solidFill>
                  <a:schemeClr val="tx1"/>
                </a:solidFill>
              </a:rPr>
              <a:t>Se puede resolver usando la estrategia de repartición. </a:t>
            </a:r>
          </a:p>
        </p:txBody>
      </p:sp>
      <p:sp>
        <p:nvSpPr>
          <p:cNvPr id="6" name="CuadroTexto 5"/>
          <p:cNvSpPr txBox="1"/>
          <p:nvPr/>
        </p:nvSpPr>
        <p:spPr>
          <a:xfrm>
            <a:off x="324493" y="629771"/>
            <a:ext cx="264820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b="1" dirty="0"/>
              <a:t>Sobre la TM-3 </a:t>
            </a:r>
          </a:p>
        </p:txBody>
      </p:sp>
      <p:sp>
        <p:nvSpPr>
          <p:cNvPr id="8" name="Rectángulo 7"/>
          <p:cNvSpPr/>
          <p:nvPr/>
        </p:nvSpPr>
        <p:spPr>
          <a:xfrm>
            <a:off x="5231529" y="1111470"/>
            <a:ext cx="4837044" cy="1754326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s-CL" b="1" dirty="0">
                <a:solidFill>
                  <a:schemeClr val="accent6">
                    <a:lumMod val="75000"/>
                  </a:schemeClr>
                </a:solidFill>
              </a:rPr>
              <a:t>La división </a:t>
            </a:r>
            <a:r>
              <a:rPr lang="es-CL" dirty="0">
                <a:solidFill>
                  <a:schemeClr val="tx1"/>
                </a:solidFill>
              </a:rPr>
              <a:t>permite calcular </a:t>
            </a:r>
            <a:r>
              <a:rPr lang="es-CL" b="1" dirty="0">
                <a:solidFill>
                  <a:schemeClr val="tx1"/>
                </a:solidFill>
              </a:rPr>
              <a:t> </a:t>
            </a:r>
            <a:r>
              <a:rPr lang="es-CL" b="1" dirty="0">
                <a:solidFill>
                  <a:schemeClr val="accent6">
                    <a:lumMod val="75000"/>
                  </a:schemeClr>
                </a:solidFill>
              </a:rPr>
              <a:t>cuántos elementos hay en cada grupo </a:t>
            </a:r>
            <a:r>
              <a:rPr lang="es-CL" dirty="0"/>
              <a:t>, cuando conocemos el número total y la cantidad de grupos. </a:t>
            </a:r>
          </a:p>
          <a:p>
            <a:endParaRPr lang="es-CL" dirty="0"/>
          </a:p>
          <a:p>
            <a:endParaRPr lang="es-CL" dirty="0"/>
          </a:p>
          <a:p>
            <a:endParaRPr lang="es-CL" dirty="0"/>
          </a:p>
        </p:txBody>
      </p:sp>
      <p:sp>
        <p:nvSpPr>
          <p:cNvPr id="9" name="Rectángulo 8"/>
          <p:cNvSpPr/>
          <p:nvPr/>
        </p:nvSpPr>
        <p:spPr>
          <a:xfrm>
            <a:off x="439554" y="3658106"/>
            <a:ext cx="79380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CL" b="1" dirty="0"/>
              <a:t>TM- 4 </a:t>
            </a:r>
            <a:endParaRPr lang="es-CL" dirty="0"/>
          </a:p>
        </p:txBody>
      </p:sp>
      <p:pic>
        <p:nvPicPr>
          <p:cNvPr id="10" name="Imagen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276434" y="1410990"/>
            <a:ext cx="1588692" cy="1167903"/>
          </a:xfrm>
          <a:prstGeom prst="rect">
            <a:avLst/>
          </a:prstGeom>
        </p:spPr>
      </p:pic>
      <p:pic>
        <p:nvPicPr>
          <p:cNvPr id="11" name="Imagen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26397" y="1994942"/>
            <a:ext cx="3047308" cy="857055"/>
          </a:xfrm>
          <a:prstGeom prst="rect">
            <a:avLst/>
          </a:prstGeom>
        </p:spPr>
      </p:pic>
      <p:sp>
        <p:nvSpPr>
          <p:cNvPr id="12" name="CuadroTexto 11"/>
          <p:cNvSpPr txBox="1"/>
          <p:nvPr/>
        </p:nvSpPr>
        <p:spPr>
          <a:xfrm>
            <a:off x="439554" y="4027438"/>
            <a:ext cx="4437247" cy="2308324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s-CL" dirty="0"/>
              <a:t>Posibles respuestas </a:t>
            </a:r>
          </a:p>
          <a:p>
            <a:r>
              <a:rPr lang="es-CL" dirty="0"/>
              <a:t>-   Se relacionan 2 magnitudes, número de niños y número de papayas. </a:t>
            </a:r>
          </a:p>
          <a:p>
            <a:pPr marL="285750" indent="-285750">
              <a:buFontTx/>
              <a:buChar char="-"/>
            </a:pPr>
            <a:r>
              <a:rPr lang="es-CL" dirty="0"/>
              <a:t>Se resuelve usando multiplicación o división. </a:t>
            </a:r>
          </a:p>
          <a:p>
            <a:pPr marL="285750" indent="-285750">
              <a:buFontTx/>
              <a:buChar char="-"/>
            </a:pPr>
            <a:r>
              <a:rPr lang="es-CL" dirty="0"/>
              <a:t>Se busca </a:t>
            </a:r>
            <a:r>
              <a:rPr lang="es-CL" b="1" dirty="0">
                <a:solidFill>
                  <a:schemeClr val="accent6">
                    <a:lumMod val="75000"/>
                  </a:schemeClr>
                </a:solidFill>
              </a:rPr>
              <a:t>el número de grupos (niños) </a:t>
            </a:r>
            <a:r>
              <a:rPr lang="es-CL" dirty="0">
                <a:solidFill>
                  <a:schemeClr val="accent6">
                    <a:lumMod val="75000"/>
                  </a:schemeClr>
                </a:solidFill>
              </a:rPr>
              <a:t>.</a:t>
            </a:r>
          </a:p>
          <a:p>
            <a:pPr marL="285750" indent="-285750">
              <a:buFontTx/>
              <a:buChar char="-"/>
            </a:pPr>
            <a:r>
              <a:rPr lang="es-CL" dirty="0">
                <a:solidFill>
                  <a:schemeClr val="tx1"/>
                </a:solidFill>
              </a:rPr>
              <a:t>Se puede resolver usando la estrategia de agrupación. </a:t>
            </a:r>
            <a:r>
              <a:rPr lang="es-CL" dirty="0">
                <a:solidFill>
                  <a:schemeClr val="accent6">
                    <a:lumMod val="75000"/>
                  </a:schemeClr>
                </a:solidFill>
              </a:rPr>
              <a:t> </a:t>
            </a:r>
          </a:p>
        </p:txBody>
      </p:sp>
      <p:sp>
        <p:nvSpPr>
          <p:cNvPr id="13" name="Rectángulo 12"/>
          <p:cNvSpPr/>
          <p:nvPr/>
        </p:nvSpPr>
        <p:spPr>
          <a:xfrm>
            <a:off x="5231529" y="4035797"/>
            <a:ext cx="4979139" cy="2308324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s-CL" b="1" dirty="0">
                <a:solidFill>
                  <a:schemeClr val="accent6">
                    <a:lumMod val="75000"/>
                  </a:schemeClr>
                </a:solidFill>
              </a:rPr>
              <a:t>La división </a:t>
            </a:r>
            <a:r>
              <a:rPr lang="es-CL" dirty="0"/>
              <a:t>permite calcular el </a:t>
            </a:r>
            <a:r>
              <a:rPr lang="es-CL" b="1" dirty="0">
                <a:solidFill>
                  <a:schemeClr val="accent6">
                    <a:lumMod val="50000"/>
                  </a:schemeClr>
                </a:solidFill>
              </a:rPr>
              <a:t>cu</a:t>
            </a:r>
            <a:r>
              <a:rPr lang="es-CL" b="1" dirty="0">
                <a:solidFill>
                  <a:schemeClr val="accent6">
                    <a:lumMod val="75000"/>
                  </a:schemeClr>
                </a:solidFill>
              </a:rPr>
              <a:t>ántos grupos se pueden formar</a:t>
            </a:r>
            <a:r>
              <a:rPr lang="es-CL" b="1" dirty="0">
                <a:solidFill>
                  <a:srgbClr val="C00000"/>
                </a:solidFill>
              </a:rPr>
              <a:t> </a:t>
            </a:r>
            <a:r>
              <a:rPr lang="es-CL" dirty="0"/>
              <a:t>cuando sabemos el número total y la cantidad de elementos por  grupos. </a:t>
            </a:r>
            <a:endParaRPr lang="es-CL" dirty="0" smtClean="0"/>
          </a:p>
          <a:p>
            <a:endParaRPr lang="es-CL" dirty="0"/>
          </a:p>
          <a:p>
            <a:endParaRPr lang="es-CL" dirty="0"/>
          </a:p>
          <a:p>
            <a:endParaRPr lang="es-CL" dirty="0"/>
          </a:p>
          <a:p>
            <a:endParaRPr lang="es-CL" dirty="0"/>
          </a:p>
          <a:p>
            <a:endParaRPr lang="es-CL" dirty="0"/>
          </a:p>
        </p:txBody>
      </p:sp>
      <p:pic>
        <p:nvPicPr>
          <p:cNvPr id="15" name="Imagen 1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211430" y="4952826"/>
            <a:ext cx="2962275" cy="990600"/>
          </a:xfrm>
          <a:prstGeom prst="rect">
            <a:avLst/>
          </a:prstGeom>
        </p:spPr>
      </p:pic>
      <p:pic>
        <p:nvPicPr>
          <p:cNvPr id="16" name="Imagen 15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369121" y="4301026"/>
            <a:ext cx="1642895" cy="13036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976626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2" grpId="0" animBg="1"/>
      <p:bldP spid="13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40F34C08-692A-470A-859C-5A6814471B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0"/>
            <a:ext cx="10007885" cy="858368"/>
          </a:xfrm>
        </p:spPr>
        <p:txBody>
          <a:bodyPr/>
          <a:lstStyle/>
          <a:p>
            <a:r>
              <a:rPr lang="es-CL" sz="2800" b="1" dirty="0"/>
              <a:t>INDICE DEL TALLER 11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xmlns="" id="{A41B001C-F5B8-4458-AA7E-2227776ED3D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8" y="858369"/>
            <a:ext cx="9529295" cy="5503794"/>
          </a:xfrm>
        </p:spPr>
        <p:txBody>
          <a:bodyPr>
            <a:noAutofit/>
          </a:bodyPr>
          <a:lstStyle/>
          <a:p>
            <a:pPr algn="just">
              <a:buFont typeface="Wingdings" panose="05000000000000000000" pitchFamily="2" charset="2"/>
              <a:buChar char="q"/>
            </a:pPr>
            <a:r>
              <a:rPr lang="es-CL" sz="2000" b="1" dirty="0"/>
              <a:t> </a:t>
            </a:r>
            <a:r>
              <a:rPr lang="es-MX" sz="2000" b="1" dirty="0"/>
              <a:t>Modelación de práctica profesional docente : Gestión de la  resolución de problemas. </a:t>
            </a:r>
          </a:p>
          <a:p>
            <a:pPr marL="0" indent="0" algn="just">
              <a:buNone/>
            </a:pPr>
            <a:r>
              <a:rPr lang="es-MX" sz="2000" i="1" dirty="0"/>
              <a:t>Gestión de una tarea Matemática a través del enfoque de resolución de problemas Japonés, </a:t>
            </a:r>
            <a:r>
              <a:rPr lang="es-CL" sz="2000" dirty="0"/>
              <a:t>focalizado en los conocimientos matemáticos y las posibles estrategias.</a:t>
            </a:r>
          </a:p>
          <a:p>
            <a:pPr algn="just">
              <a:buFont typeface="Wingdings" panose="05000000000000000000" pitchFamily="2" charset="2"/>
              <a:buChar char="q"/>
            </a:pPr>
            <a:r>
              <a:rPr lang="es-CL" sz="2000" b="1" dirty="0"/>
              <a:t> </a:t>
            </a:r>
            <a:r>
              <a:rPr lang="es-MX" sz="2000" b="1" dirty="0"/>
              <a:t>Análisis y reflexión</a:t>
            </a:r>
          </a:p>
          <a:p>
            <a:pPr marL="0" indent="0" algn="just">
              <a:buNone/>
            </a:pPr>
            <a:r>
              <a:rPr lang="es-CL" sz="2000" i="1" dirty="0"/>
              <a:t>Análisis de diversos tareas matemáticas, centrándose  en su tratamiento y estrategias para la división.</a:t>
            </a:r>
          </a:p>
          <a:p>
            <a:pPr algn="just">
              <a:buFont typeface="Wingdings" panose="05000000000000000000" pitchFamily="2" charset="2"/>
              <a:buChar char="q"/>
            </a:pPr>
            <a:r>
              <a:rPr lang="es-CL" sz="2000" b="1" i="1" dirty="0"/>
              <a:t> Institucionalización </a:t>
            </a:r>
          </a:p>
          <a:p>
            <a:pPr marL="0" indent="0" algn="just">
              <a:buNone/>
            </a:pPr>
            <a:r>
              <a:rPr lang="es-CL" sz="2000" i="1" dirty="0"/>
              <a:t>Profundización en los conceptos matemáticos del taller, estrategias para la división y tipologías de problemas según </a:t>
            </a:r>
            <a:r>
              <a:rPr lang="es-CL" sz="2000" i="1" dirty="0" err="1"/>
              <a:t>Vergnaud</a:t>
            </a:r>
            <a:r>
              <a:rPr lang="es-CL" sz="2000" i="1" dirty="0"/>
              <a:t>.  </a:t>
            </a:r>
          </a:p>
          <a:p>
            <a:pPr algn="just">
              <a:buFont typeface="Wingdings" panose="05000000000000000000" pitchFamily="2" charset="2"/>
              <a:buChar char="q"/>
            </a:pPr>
            <a:r>
              <a:rPr lang="es-CL" sz="2000" b="1" i="1" dirty="0"/>
              <a:t>Tarea Profesional docente </a:t>
            </a:r>
            <a:r>
              <a:rPr lang="es-CL" sz="2000" b="1" i="1" dirty="0" smtClean="0"/>
              <a:t>a-sincrónica</a:t>
            </a:r>
          </a:p>
          <a:p>
            <a:pPr algn="just">
              <a:buFont typeface="Wingdings" panose="05000000000000000000" pitchFamily="2" charset="2"/>
              <a:buChar char="q"/>
            </a:pPr>
            <a:endParaRPr lang="es-CL" sz="2000" i="1" dirty="0"/>
          </a:p>
          <a:p>
            <a:pPr algn="just">
              <a:buFont typeface="Wingdings" panose="05000000000000000000" pitchFamily="2" charset="2"/>
              <a:buChar char="q"/>
            </a:pPr>
            <a:r>
              <a:rPr lang="es-CL" sz="2000" b="1" dirty="0"/>
              <a:t>Evaluación del taller 11. </a:t>
            </a:r>
          </a:p>
          <a:p>
            <a:pPr marL="0" indent="0" algn="just">
              <a:buNone/>
            </a:pPr>
            <a:endParaRPr lang="es-CL" sz="2000" dirty="0"/>
          </a:p>
          <a:p>
            <a:pPr marL="0" indent="0" algn="just">
              <a:buNone/>
            </a:pPr>
            <a:endParaRPr lang="es-CL" sz="2000" dirty="0"/>
          </a:p>
          <a:p>
            <a:pPr lvl="1"/>
            <a:endParaRPr lang="es-CL" sz="2000" dirty="0"/>
          </a:p>
          <a:p>
            <a:endParaRPr lang="es-CL" sz="2000" dirty="0"/>
          </a:p>
        </p:txBody>
      </p:sp>
    </p:spTree>
    <p:extLst>
      <p:ext uri="{BB962C8B-B14F-4D97-AF65-F5344CB8AC3E}">
        <p14:creationId xmlns:p14="http://schemas.microsoft.com/office/powerpoint/2010/main" val="275082125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/>
          <p:cNvSpPr txBox="1"/>
          <p:nvPr/>
        </p:nvSpPr>
        <p:spPr>
          <a:xfrm>
            <a:off x="337746" y="230188"/>
            <a:ext cx="7325558" cy="36933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s-CL" b="1" dirty="0"/>
              <a:t>POSIBLES RESPUESTAS DE LOS DOCENTES </a:t>
            </a:r>
          </a:p>
        </p:txBody>
      </p:sp>
      <p:sp>
        <p:nvSpPr>
          <p:cNvPr id="5" name="CuadroTexto 4"/>
          <p:cNvSpPr txBox="1"/>
          <p:nvPr/>
        </p:nvSpPr>
        <p:spPr>
          <a:xfrm>
            <a:off x="438186" y="1157090"/>
            <a:ext cx="4889187" cy="92333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es-CL" b="1" dirty="0"/>
              <a:t>Posibles respuestas de los docentes </a:t>
            </a:r>
          </a:p>
          <a:p>
            <a:pPr algn="just"/>
            <a:r>
              <a:rPr lang="es-CL" dirty="0"/>
              <a:t>Se relaciona  la longitud (18m)  y un número (6). </a:t>
            </a:r>
          </a:p>
          <a:p>
            <a:pPr algn="just"/>
            <a:r>
              <a:rPr lang="es-CL" dirty="0"/>
              <a:t>Se resuelve usando divisiones o multiplicaciones.</a:t>
            </a:r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99096" y="1157090"/>
            <a:ext cx="4286429" cy="1635687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</p:pic>
      <p:sp>
        <p:nvSpPr>
          <p:cNvPr id="7" name="Rectángulo 6"/>
          <p:cNvSpPr/>
          <p:nvPr/>
        </p:nvSpPr>
        <p:spPr>
          <a:xfrm>
            <a:off x="337746" y="599520"/>
            <a:ext cx="79380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CL" b="1" dirty="0"/>
              <a:t>TM- 5 </a:t>
            </a:r>
          </a:p>
        </p:txBody>
      </p:sp>
      <p:sp>
        <p:nvSpPr>
          <p:cNvPr id="9" name="Rectángulo 8"/>
          <p:cNvSpPr/>
          <p:nvPr/>
        </p:nvSpPr>
        <p:spPr>
          <a:xfrm>
            <a:off x="443304" y="3640894"/>
            <a:ext cx="79380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CL" b="1" dirty="0"/>
              <a:t>TM- 6 </a:t>
            </a:r>
          </a:p>
        </p:txBody>
      </p:sp>
      <p:sp>
        <p:nvSpPr>
          <p:cNvPr id="10" name="CuadroTexto 9"/>
          <p:cNvSpPr txBox="1"/>
          <p:nvPr/>
        </p:nvSpPr>
        <p:spPr>
          <a:xfrm>
            <a:off x="541340" y="4178273"/>
            <a:ext cx="4786033" cy="1200329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es-CL" b="1" dirty="0"/>
              <a:t>Posibles respuestas de los docentes </a:t>
            </a:r>
          </a:p>
          <a:p>
            <a:pPr algn="just"/>
            <a:r>
              <a:rPr lang="es-CL" dirty="0"/>
              <a:t>Se resuelve usando divisiones o multiplicaciones.</a:t>
            </a:r>
          </a:p>
          <a:p>
            <a:pPr algn="just"/>
            <a:r>
              <a:rPr lang="es-CL" dirty="0"/>
              <a:t>Hay 3 magnitudes en el problema vestuario, faldas y blusas. </a:t>
            </a:r>
          </a:p>
        </p:txBody>
      </p:sp>
      <p:pic>
        <p:nvPicPr>
          <p:cNvPr id="11" name="Imagen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791861" y="4010226"/>
            <a:ext cx="4286429" cy="14537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118652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0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uadroTexto 5"/>
          <p:cNvSpPr txBox="1"/>
          <p:nvPr/>
        </p:nvSpPr>
        <p:spPr>
          <a:xfrm>
            <a:off x="586376" y="824339"/>
            <a:ext cx="1036066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dirty="0">
                <a:latin typeface="Calibri" panose="020F0502020204030204" pitchFamily="34" charset="0"/>
                <a:cs typeface="Calibri" panose="020F0502020204030204" pitchFamily="34" charset="0"/>
              </a:rPr>
              <a:t>Vergnaud (1990) estudia el campo conceptual de las estructuras multiplicativas y en él se distingue  tipos de problemas:   Para </a:t>
            </a:r>
            <a:r>
              <a:rPr lang="es-CL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(1) y (2) </a:t>
            </a:r>
            <a:r>
              <a:rPr lang="es-CL" dirty="0">
                <a:latin typeface="Calibri" panose="020F0502020204030204" pitchFamily="34" charset="0"/>
                <a:cs typeface="Calibri" panose="020F0502020204030204" pitchFamily="34" charset="0"/>
              </a:rPr>
              <a:t>hay una proporción entre dos espacios de medidas. </a:t>
            </a:r>
          </a:p>
        </p:txBody>
      </p:sp>
      <p:sp>
        <p:nvSpPr>
          <p:cNvPr id="2" name="Rectángulo 1"/>
          <p:cNvSpPr/>
          <p:nvPr/>
        </p:nvSpPr>
        <p:spPr>
          <a:xfrm>
            <a:off x="716501" y="1615712"/>
            <a:ext cx="488922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CL" b="1" dirty="0">
                <a:solidFill>
                  <a:schemeClr val="accent1">
                    <a:lumMod val="50000"/>
                  </a:schemeClr>
                </a:solidFill>
              </a:rPr>
              <a:t>1) División partitiva: </a:t>
            </a:r>
            <a:r>
              <a:rPr lang="es-CL" dirty="0"/>
              <a:t>hay que encontrar el valor de la unidad (o </a:t>
            </a:r>
            <a:r>
              <a:rPr lang="es-CL" b="1" dirty="0">
                <a:solidFill>
                  <a:schemeClr val="accent2">
                    <a:lumMod val="75000"/>
                  </a:schemeClr>
                </a:solidFill>
              </a:rPr>
              <a:t>número de elementos  por grupo</a:t>
            </a:r>
            <a:r>
              <a:rPr lang="es-CL" dirty="0"/>
              <a:t>). </a:t>
            </a:r>
          </a:p>
        </p:txBody>
      </p:sp>
      <p:sp>
        <p:nvSpPr>
          <p:cNvPr id="9" name="Rectángulo 8"/>
          <p:cNvSpPr/>
          <p:nvPr/>
        </p:nvSpPr>
        <p:spPr>
          <a:xfrm>
            <a:off x="5711392" y="1687793"/>
            <a:ext cx="555079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CL" b="1" dirty="0">
                <a:solidFill>
                  <a:schemeClr val="accent1">
                    <a:lumMod val="50000"/>
                  </a:schemeClr>
                </a:solidFill>
              </a:rPr>
              <a:t>2) División medida: </a:t>
            </a:r>
            <a:r>
              <a:rPr lang="es-CL" dirty="0"/>
              <a:t>la incógnita </a:t>
            </a:r>
            <a:r>
              <a:rPr lang="es-CL" b="1" dirty="0">
                <a:solidFill>
                  <a:schemeClr val="accent2">
                    <a:lumMod val="75000"/>
                  </a:schemeClr>
                </a:solidFill>
              </a:rPr>
              <a:t>es el número de grupos </a:t>
            </a:r>
            <a:r>
              <a:rPr lang="es-CL" dirty="0"/>
              <a:t>que se forman de una determinada medida . </a:t>
            </a:r>
          </a:p>
        </p:txBody>
      </p:sp>
      <p:pic>
        <p:nvPicPr>
          <p:cNvPr id="10" name="Imagen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5092" y="2555883"/>
            <a:ext cx="4943730" cy="1386656"/>
          </a:xfrm>
          <a:prstGeom prst="rect">
            <a:avLst/>
          </a:prstGeom>
        </p:spPr>
      </p:pic>
      <p:pic>
        <p:nvPicPr>
          <p:cNvPr id="11" name="Imagen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880797" y="2573933"/>
            <a:ext cx="5394112" cy="1393479"/>
          </a:xfrm>
          <a:prstGeom prst="rect">
            <a:avLst/>
          </a:prstGeom>
        </p:spPr>
      </p:pic>
      <p:sp>
        <p:nvSpPr>
          <p:cNvPr id="23" name="CuadroTexto 22"/>
          <p:cNvSpPr txBox="1"/>
          <p:nvPr/>
        </p:nvSpPr>
        <p:spPr>
          <a:xfrm>
            <a:off x="586376" y="361572"/>
            <a:ext cx="4125955" cy="369332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s-CL" dirty="0"/>
              <a:t>PROBLEMAS DE TIPO MULTIPLICATIVO </a:t>
            </a:r>
          </a:p>
        </p:txBody>
      </p:sp>
      <p:sp>
        <p:nvSpPr>
          <p:cNvPr id="24" name="CuadroTexto 23"/>
          <p:cNvSpPr txBox="1"/>
          <p:nvPr/>
        </p:nvSpPr>
        <p:spPr>
          <a:xfrm>
            <a:off x="545092" y="2323831"/>
            <a:ext cx="85000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b="1" dirty="0"/>
              <a:t>TM-3</a:t>
            </a:r>
          </a:p>
        </p:txBody>
      </p:sp>
      <p:sp>
        <p:nvSpPr>
          <p:cNvPr id="25" name="CuadroTexto 24"/>
          <p:cNvSpPr txBox="1"/>
          <p:nvPr/>
        </p:nvSpPr>
        <p:spPr>
          <a:xfrm>
            <a:off x="5815570" y="2261766"/>
            <a:ext cx="85000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b="1" dirty="0"/>
              <a:t>TM-4</a:t>
            </a:r>
          </a:p>
        </p:txBody>
      </p:sp>
      <p:sp>
        <p:nvSpPr>
          <p:cNvPr id="27" name="CuadroTexto 26"/>
          <p:cNvSpPr txBox="1"/>
          <p:nvPr/>
        </p:nvSpPr>
        <p:spPr>
          <a:xfrm>
            <a:off x="414489" y="5961882"/>
            <a:ext cx="834650" cy="461665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s-CL" sz="1200" dirty="0"/>
              <a:t>Total de papayas </a:t>
            </a:r>
          </a:p>
        </p:txBody>
      </p:sp>
      <p:sp>
        <p:nvSpPr>
          <p:cNvPr id="28" name="CuadroTexto 27"/>
          <p:cNvSpPr txBox="1"/>
          <p:nvPr/>
        </p:nvSpPr>
        <p:spPr>
          <a:xfrm>
            <a:off x="1674735" y="5868151"/>
            <a:ext cx="1480321" cy="830997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s-CL" sz="1200" dirty="0"/>
              <a:t>Cantidad de niños en que se reparten las papayas </a:t>
            </a:r>
            <a:r>
              <a:rPr lang="es-CL" sz="1200" b="1" dirty="0"/>
              <a:t>(GRUPOS).</a:t>
            </a:r>
            <a:r>
              <a:rPr lang="es-CL" sz="1200" dirty="0"/>
              <a:t> </a:t>
            </a:r>
          </a:p>
        </p:txBody>
      </p:sp>
      <p:sp>
        <p:nvSpPr>
          <p:cNvPr id="29" name="CuadroTexto 28"/>
          <p:cNvSpPr txBox="1"/>
          <p:nvPr/>
        </p:nvSpPr>
        <p:spPr>
          <a:xfrm>
            <a:off x="3501318" y="5944995"/>
            <a:ext cx="1396023" cy="646331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s-CL" sz="1200" dirty="0"/>
              <a:t>Cantidad de papayas  </a:t>
            </a:r>
          </a:p>
          <a:p>
            <a:r>
              <a:rPr lang="es-CL" sz="1200" b="1" dirty="0"/>
              <a:t>Elementos </a:t>
            </a:r>
            <a:r>
              <a:rPr lang="es-CL" sz="1200" dirty="0"/>
              <a:t> </a:t>
            </a:r>
          </a:p>
        </p:txBody>
      </p:sp>
      <p:sp>
        <p:nvSpPr>
          <p:cNvPr id="31" name="Flecha abajo 30"/>
          <p:cNvSpPr/>
          <p:nvPr/>
        </p:nvSpPr>
        <p:spPr>
          <a:xfrm>
            <a:off x="685302" y="5591689"/>
            <a:ext cx="220456" cy="293781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32" name="Flecha abajo 31"/>
          <p:cNvSpPr/>
          <p:nvPr/>
        </p:nvSpPr>
        <p:spPr>
          <a:xfrm>
            <a:off x="1784050" y="5562067"/>
            <a:ext cx="283162" cy="23702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34" name="CuadroTexto 33"/>
          <p:cNvSpPr txBox="1"/>
          <p:nvPr/>
        </p:nvSpPr>
        <p:spPr>
          <a:xfrm>
            <a:off x="5851639" y="6019050"/>
            <a:ext cx="834650" cy="461665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s-CL" sz="1200" dirty="0"/>
              <a:t>Total de papayas </a:t>
            </a:r>
          </a:p>
        </p:txBody>
      </p:sp>
      <p:sp>
        <p:nvSpPr>
          <p:cNvPr id="35" name="CuadroTexto 34"/>
          <p:cNvSpPr txBox="1"/>
          <p:nvPr/>
        </p:nvSpPr>
        <p:spPr>
          <a:xfrm>
            <a:off x="7032549" y="5869552"/>
            <a:ext cx="1741489" cy="646331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s-CL" sz="1200" dirty="0"/>
              <a:t>Cantidad de papayas que se reparten a cada niño </a:t>
            </a:r>
            <a:r>
              <a:rPr lang="es-CL" sz="1200" b="1" dirty="0"/>
              <a:t>(ELEMENTOS) </a:t>
            </a:r>
            <a:r>
              <a:rPr lang="es-CL" sz="1200" dirty="0"/>
              <a:t> </a:t>
            </a:r>
          </a:p>
        </p:txBody>
      </p:sp>
      <p:sp>
        <p:nvSpPr>
          <p:cNvPr id="36" name="CuadroTexto 35"/>
          <p:cNvSpPr txBox="1"/>
          <p:nvPr/>
        </p:nvSpPr>
        <p:spPr>
          <a:xfrm>
            <a:off x="9011574" y="5906580"/>
            <a:ext cx="905743" cy="646331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s-CL" sz="1200" dirty="0"/>
              <a:t>Cantidad de niños </a:t>
            </a:r>
          </a:p>
          <a:p>
            <a:r>
              <a:rPr lang="es-CL" sz="1200" b="1" dirty="0"/>
              <a:t>GRUPOS </a:t>
            </a:r>
            <a:r>
              <a:rPr lang="es-CL" sz="1200" dirty="0"/>
              <a:t> </a:t>
            </a:r>
          </a:p>
        </p:txBody>
      </p:sp>
      <p:pic>
        <p:nvPicPr>
          <p:cNvPr id="37" name="Imagen 3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268964" y="3346856"/>
            <a:ext cx="2505075" cy="1571625"/>
          </a:xfrm>
          <a:prstGeom prst="rect">
            <a:avLst/>
          </a:prstGeom>
        </p:spPr>
      </p:pic>
      <p:sp>
        <p:nvSpPr>
          <p:cNvPr id="38" name="CuadroTexto 37"/>
          <p:cNvSpPr txBox="1"/>
          <p:nvPr/>
        </p:nvSpPr>
        <p:spPr>
          <a:xfrm>
            <a:off x="5938786" y="5040073"/>
            <a:ext cx="344350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4000" dirty="0"/>
              <a:t>12   :  4    =  </a:t>
            </a:r>
          </a:p>
        </p:txBody>
      </p:sp>
      <p:sp>
        <p:nvSpPr>
          <p:cNvPr id="39" name="Rectángulo 38"/>
          <p:cNvSpPr/>
          <p:nvPr/>
        </p:nvSpPr>
        <p:spPr>
          <a:xfrm>
            <a:off x="8501492" y="5036929"/>
            <a:ext cx="882781" cy="58472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40" name="Flecha abajo 39"/>
          <p:cNvSpPr/>
          <p:nvPr/>
        </p:nvSpPr>
        <p:spPr>
          <a:xfrm>
            <a:off x="6240572" y="5686378"/>
            <a:ext cx="224622" cy="183173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41" name="Flecha abajo 40"/>
          <p:cNvSpPr/>
          <p:nvPr/>
        </p:nvSpPr>
        <p:spPr>
          <a:xfrm>
            <a:off x="7344544" y="5634239"/>
            <a:ext cx="210664" cy="11686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42" name="Flecha abajo 41"/>
          <p:cNvSpPr/>
          <p:nvPr/>
        </p:nvSpPr>
        <p:spPr>
          <a:xfrm>
            <a:off x="8841550" y="5694607"/>
            <a:ext cx="232526" cy="11686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pic>
        <p:nvPicPr>
          <p:cNvPr id="43" name="Imagen 4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86376" y="3452595"/>
            <a:ext cx="2305319" cy="1443991"/>
          </a:xfrm>
          <a:prstGeom prst="rect">
            <a:avLst/>
          </a:prstGeom>
        </p:spPr>
      </p:pic>
      <p:sp>
        <p:nvSpPr>
          <p:cNvPr id="44" name="CuadroTexto 43"/>
          <p:cNvSpPr txBox="1"/>
          <p:nvPr/>
        </p:nvSpPr>
        <p:spPr>
          <a:xfrm>
            <a:off x="494740" y="4934639"/>
            <a:ext cx="344350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4000" dirty="0"/>
              <a:t>12   :  4    =  </a:t>
            </a:r>
          </a:p>
        </p:txBody>
      </p:sp>
      <p:sp>
        <p:nvSpPr>
          <p:cNvPr id="45" name="Rectángulo 44"/>
          <p:cNvSpPr/>
          <p:nvPr/>
        </p:nvSpPr>
        <p:spPr>
          <a:xfrm>
            <a:off x="3264099" y="5006964"/>
            <a:ext cx="882781" cy="58472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46" name="Flecha abajo 45"/>
          <p:cNvSpPr/>
          <p:nvPr/>
        </p:nvSpPr>
        <p:spPr>
          <a:xfrm>
            <a:off x="3655085" y="5669558"/>
            <a:ext cx="283162" cy="23702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97483964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9" grpId="0"/>
      <p:bldP spid="24" grpId="0"/>
      <p:bldP spid="25" grpId="0"/>
      <p:bldP spid="27" grpId="0" animBg="1"/>
      <p:bldP spid="28" grpId="0" animBg="1"/>
      <p:bldP spid="29" grpId="0" animBg="1"/>
      <p:bldP spid="31" grpId="0" animBg="1"/>
      <p:bldP spid="32" grpId="0" animBg="1"/>
      <p:bldP spid="34" grpId="0" animBg="1"/>
      <p:bldP spid="35" grpId="0" animBg="1"/>
      <p:bldP spid="36" grpId="0" animBg="1"/>
      <p:bldP spid="38" grpId="0"/>
      <p:bldP spid="39" grpId="0" animBg="1"/>
      <p:bldP spid="40" grpId="0" animBg="1"/>
      <p:bldP spid="41" grpId="0" animBg="1"/>
      <p:bldP spid="42" grpId="0" animBg="1"/>
      <p:bldP spid="44" grpId="0"/>
      <p:bldP spid="45" grpId="0" animBg="1"/>
      <p:bldP spid="46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/>
          <p:cNvSpPr/>
          <p:nvPr/>
        </p:nvSpPr>
        <p:spPr>
          <a:xfrm>
            <a:off x="678285" y="290269"/>
            <a:ext cx="968920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CL" dirty="0">
                <a:cs typeface="Calibri" panose="020F0502020204030204" pitchFamily="34" charset="0"/>
              </a:rPr>
              <a:t>3.- </a:t>
            </a:r>
            <a:r>
              <a:rPr lang="es-CL" b="1" dirty="0">
                <a:cs typeface="Calibri" panose="020F0502020204030204" pitchFamily="34" charset="0"/>
              </a:rPr>
              <a:t>PROBLEMAS CON UN ESPACIO ÚNICO DE MEDIDAS</a:t>
            </a:r>
            <a:r>
              <a:rPr lang="es-CL" dirty="0">
                <a:cs typeface="Calibri" panose="020F0502020204030204" pitchFamily="34" charset="0"/>
              </a:rPr>
              <a:t>: </a:t>
            </a:r>
            <a:r>
              <a:rPr lang="es-CL" dirty="0">
                <a:solidFill>
                  <a:srgbClr val="000000"/>
                </a:solidFill>
              </a:rPr>
              <a:t>aparecen dos cantidades de una única magnitud o espacio de medidas que se ven afectadas por un operador, que normalmente viene designado por la expresión lingüística </a:t>
            </a:r>
            <a:r>
              <a:rPr lang="es-CL" i="1" dirty="0">
                <a:solidFill>
                  <a:srgbClr val="000000"/>
                </a:solidFill>
              </a:rPr>
              <a:t>veces. </a:t>
            </a:r>
            <a:endParaRPr lang="es-CL" dirty="0"/>
          </a:p>
        </p:txBody>
      </p:sp>
      <p:sp>
        <p:nvSpPr>
          <p:cNvPr id="11" name="CuadroTexto 10"/>
          <p:cNvSpPr txBox="1"/>
          <p:nvPr/>
        </p:nvSpPr>
        <p:spPr>
          <a:xfrm>
            <a:off x="678285" y="1413384"/>
            <a:ext cx="1828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b="1" dirty="0"/>
              <a:t>TM-5</a:t>
            </a:r>
          </a:p>
        </p:txBody>
      </p:sp>
      <p:sp>
        <p:nvSpPr>
          <p:cNvPr id="13" name="CuadroTexto 12"/>
          <p:cNvSpPr txBox="1"/>
          <p:nvPr/>
        </p:nvSpPr>
        <p:spPr>
          <a:xfrm>
            <a:off x="1206319" y="3537833"/>
            <a:ext cx="4537658" cy="338554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s-CL" sz="1600" dirty="0"/>
              <a:t>Problema de división(incógnita cantidad referente)  </a:t>
            </a:r>
          </a:p>
        </p:txBody>
      </p:sp>
      <p:sp>
        <p:nvSpPr>
          <p:cNvPr id="14" name="CuadroTexto 13"/>
          <p:cNvSpPr txBox="1"/>
          <p:nvPr/>
        </p:nvSpPr>
        <p:spPr>
          <a:xfrm>
            <a:off x="7766236" y="4511836"/>
            <a:ext cx="3850508" cy="646331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s-CL" dirty="0"/>
              <a:t>Observación: la incógnita también puede ser escalar o operador.  </a:t>
            </a:r>
          </a:p>
        </p:txBody>
      </p:sp>
      <p:pic>
        <p:nvPicPr>
          <p:cNvPr id="9" name="Imagen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8285" y="1782716"/>
            <a:ext cx="6370083" cy="1468136"/>
          </a:xfrm>
          <a:prstGeom prst="rect">
            <a:avLst/>
          </a:prstGeom>
        </p:spPr>
      </p:pic>
      <p:sp>
        <p:nvSpPr>
          <p:cNvPr id="3" name="CuadroTexto 2"/>
          <p:cNvSpPr txBox="1"/>
          <p:nvPr/>
        </p:nvSpPr>
        <p:spPr>
          <a:xfrm>
            <a:off x="7766236" y="5313987"/>
            <a:ext cx="395353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CL" dirty="0"/>
              <a:t>Para un tejido con juncos se tiene una cuerda de 18 m de longitud. Si se divide en trozos de 3 metros ¿Cuántas partes iguales resultan? </a:t>
            </a:r>
          </a:p>
        </p:txBody>
      </p:sp>
      <p:sp>
        <p:nvSpPr>
          <p:cNvPr id="7" name="CuadroTexto 6"/>
          <p:cNvSpPr txBox="1"/>
          <p:nvPr/>
        </p:nvSpPr>
        <p:spPr>
          <a:xfrm>
            <a:off x="850005" y="4291885"/>
            <a:ext cx="181592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b="1" dirty="0"/>
              <a:t>6 partes iguales </a:t>
            </a:r>
          </a:p>
        </p:txBody>
      </p:sp>
      <p:sp>
        <p:nvSpPr>
          <p:cNvPr id="8" name="Elipse 7"/>
          <p:cNvSpPr/>
          <p:nvPr/>
        </p:nvSpPr>
        <p:spPr>
          <a:xfrm>
            <a:off x="708336" y="4163368"/>
            <a:ext cx="2099257" cy="653602"/>
          </a:xfrm>
          <a:prstGeom prst="ellipse">
            <a:avLst/>
          </a:prstGeom>
          <a:noFill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10" name="CuadroTexto 9"/>
          <p:cNvSpPr txBox="1"/>
          <p:nvPr/>
        </p:nvSpPr>
        <p:spPr>
          <a:xfrm>
            <a:off x="3071749" y="4170639"/>
            <a:ext cx="3438657" cy="923330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s-CL" dirty="0"/>
              <a:t>Operador  es un número real (en este caso natural) que describe un comportamiento. </a:t>
            </a:r>
          </a:p>
        </p:txBody>
      </p:sp>
      <p:sp>
        <p:nvSpPr>
          <p:cNvPr id="19" name="Elipse 18"/>
          <p:cNvSpPr/>
          <p:nvPr/>
        </p:nvSpPr>
        <p:spPr>
          <a:xfrm>
            <a:off x="652526" y="5409956"/>
            <a:ext cx="2099257" cy="653602"/>
          </a:xfrm>
          <a:prstGeom prst="ellipse">
            <a:avLst/>
          </a:prstGeom>
          <a:noFill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12" name="CuadroTexto 11"/>
          <p:cNvSpPr txBox="1"/>
          <p:nvPr/>
        </p:nvSpPr>
        <p:spPr>
          <a:xfrm>
            <a:off x="850005" y="5544820"/>
            <a:ext cx="251138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b="1" dirty="0"/>
              <a:t> Longitud  </a:t>
            </a:r>
          </a:p>
        </p:txBody>
      </p:sp>
      <p:sp>
        <p:nvSpPr>
          <p:cNvPr id="20" name="CuadroTexto 19"/>
          <p:cNvSpPr txBox="1"/>
          <p:nvPr/>
        </p:nvSpPr>
        <p:spPr>
          <a:xfrm>
            <a:off x="3071748" y="5275092"/>
            <a:ext cx="3438659" cy="923330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s-CL" dirty="0">
                <a:solidFill>
                  <a:srgbClr val="000000"/>
                </a:solidFill>
              </a:rPr>
              <a:t>aparecen dos cantidades de una única magnitud (total de la cuerda y  trozos de la cuerda) </a:t>
            </a:r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208151025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  <p:bldP spid="3" grpId="0"/>
      <p:bldP spid="7" grpId="0"/>
      <p:bldP spid="8" grpId="0" animBg="1"/>
      <p:bldP spid="10" grpId="0" animBg="1"/>
      <p:bldP spid="19" grpId="0" animBg="1"/>
      <p:bldP spid="12" grpId="0"/>
      <p:bldP spid="20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/>
          <p:cNvSpPr/>
          <p:nvPr/>
        </p:nvSpPr>
        <p:spPr>
          <a:xfrm>
            <a:off x="1193443" y="500722"/>
            <a:ext cx="8800564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CL" dirty="0">
                <a:latin typeface="Calibri" panose="020F0502020204030204" pitchFamily="34" charset="0"/>
                <a:cs typeface="Calibri" panose="020F0502020204030204" pitchFamily="34" charset="0"/>
              </a:rPr>
              <a:t>4. </a:t>
            </a:r>
            <a:r>
              <a:rPr lang="es-CL" b="1" dirty="0">
                <a:latin typeface="Calibri" panose="020F0502020204030204" pitchFamily="34" charset="0"/>
                <a:cs typeface="Calibri" panose="020F0502020204030204" pitchFamily="34" charset="0"/>
              </a:rPr>
              <a:t>PRODUCTO DE MEDIDA</a:t>
            </a:r>
            <a:r>
              <a:rPr lang="es-CL" dirty="0">
                <a:latin typeface="Calibri" panose="020F0502020204030204" pitchFamily="34" charset="0"/>
                <a:cs typeface="Calibri" panose="020F0502020204030204" pitchFamily="34" charset="0"/>
              </a:rPr>
              <a:t>: </a:t>
            </a:r>
            <a:r>
              <a:rPr lang="es-CL" dirty="0"/>
              <a:t>problema cuyas estructura </a:t>
            </a:r>
            <a:r>
              <a:rPr lang="es-CL" dirty="0">
                <a:latin typeface="Calibri" panose="020F0502020204030204" pitchFamily="34" charset="0"/>
                <a:cs typeface="Calibri" panose="020F0502020204030204" pitchFamily="34" charset="0"/>
              </a:rPr>
              <a:t>consiste en la composición cartesiana de dos espacios de medidas M1 y M2 y un tercero, M3. </a:t>
            </a:r>
          </a:p>
          <a:p>
            <a:pPr algn="just"/>
            <a:r>
              <a:rPr lang="es-CL" dirty="0">
                <a:latin typeface="Calibri" panose="020F0502020204030204" pitchFamily="34" charset="0"/>
                <a:cs typeface="Calibri" panose="020F0502020204030204" pitchFamily="34" charset="0"/>
              </a:rPr>
              <a:t>En los problemas de división  </a:t>
            </a:r>
            <a:r>
              <a:rPr lang="es-CL" dirty="0"/>
              <a:t>se conoce la medida producto  M3</a:t>
            </a:r>
            <a:r>
              <a:rPr lang="es-CL" i="1" dirty="0"/>
              <a:t> </a:t>
            </a:r>
            <a:r>
              <a:rPr lang="es-CL" dirty="0"/>
              <a:t>y una de las dos medidas iniciales (M1 o M2) y se busca la otra medida (M1 o M2) . </a:t>
            </a:r>
            <a:endParaRPr lang="es-CL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s-CL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s-CL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s-CL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s-CL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s-CL" dirty="0">
              <a:solidFill>
                <a:schemeClr val="accent6">
                  <a:lumMod val="7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s-CL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s-CL" dirty="0"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</a:p>
        </p:txBody>
      </p:sp>
      <p:sp>
        <p:nvSpPr>
          <p:cNvPr id="6" name="Rectángulo 5"/>
          <p:cNvSpPr/>
          <p:nvPr/>
        </p:nvSpPr>
        <p:spPr>
          <a:xfrm>
            <a:off x="1328332" y="1759153"/>
            <a:ext cx="74090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CL" b="1" dirty="0">
                <a:solidFill>
                  <a:srgbClr val="C00000"/>
                </a:solidFill>
              </a:rPr>
              <a:t>TM-6</a:t>
            </a:r>
            <a:r>
              <a:rPr lang="es-CL" b="1" dirty="0"/>
              <a:t> </a:t>
            </a:r>
          </a:p>
        </p:txBody>
      </p:sp>
      <p:sp>
        <p:nvSpPr>
          <p:cNvPr id="14" name="Rectángulo 13"/>
          <p:cNvSpPr/>
          <p:nvPr/>
        </p:nvSpPr>
        <p:spPr>
          <a:xfrm>
            <a:off x="1343315" y="5662852"/>
            <a:ext cx="137193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CL" sz="1600" dirty="0"/>
              <a:t>La medida </a:t>
            </a:r>
          </a:p>
          <a:p>
            <a:r>
              <a:rPr lang="es-CL" sz="1600" dirty="0"/>
              <a:t>producto  M3</a:t>
            </a:r>
            <a:r>
              <a:rPr lang="es-CL" sz="1600" i="1" dirty="0"/>
              <a:t> </a:t>
            </a:r>
            <a:endParaRPr lang="es-CL" sz="1600" dirty="0"/>
          </a:p>
        </p:txBody>
      </p:sp>
      <p:sp>
        <p:nvSpPr>
          <p:cNvPr id="15" name="Rectángulo 14"/>
          <p:cNvSpPr/>
          <p:nvPr/>
        </p:nvSpPr>
        <p:spPr>
          <a:xfrm>
            <a:off x="2875624" y="5659400"/>
            <a:ext cx="1101584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CL" sz="1400" dirty="0">
                <a:latin typeface="Calibri" panose="020F0502020204030204" pitchFamily="34" charset="0"/>
                <a:cs typeface="Calibri" panose="020F0502020204030204" pitchFamily="34" charset="0"/>
              </a:rPr>
              <a:t>Medidas M1</a:t>
            </a:r>
            <a:endParaRPr lang="es-CL" sz="1400" dirty="0"/>
          </a:p>
        </p:txBody>
      </p:sp>
      <p:sp>
        <p:nvSpPr>
          <p:cNvPr id="16" name="Rectángulo 15"/>
          <p:cNvSpPr/>
          <p:nvPr/>
        </p:nvSpPr>
        <p:spPr>
          <a:xfrm>
            <a:off x="4297948" y="5659400"/>
            <a:ext cx="109036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CL" sz="1400" dirty="0">
                <a:latin typeface="Calibri" panose="020F0502020204030204" pitchFamily="34" charset="0"/>
                <a:cs typeface="Calibri" panose="020F0502020204030204" pitchFamily="34" charset="0"/>
              </a:rPr>
              <a:t>Incógnita </a:t>
            </a:r>
          </a:p>
          <a:p>
            <a:r>
              <a:rPr lang="es-CL" sz="1400" dirty="0">
                <a:latin typeface="Calibri" panose="020F0502020204030204" pitchFamily="34" charset="0"/>
                <a:cs typeface="Calibri" panose="020F0502020204030204" pitchFamily="34" charset="0"/>
              </a:rPr>
              <a:t>medidas M2</a:t>
            </a:r>
            <a:endParaRPr lang="es-CL" sz="1400" dirty="0"/>
          </a:p>
        </p:txBody>
      </p:sp>
      <p:sp>
        <p:nvSpPr>
          <p:cNvPr id="12" name="CuadroTexto 11"/>
          <p:cNvSpPr txBox="1"/>
          <p:nvPr/>
        </p:nvSpPr>
        <p:spPr>
          <a:xfrm>
            <a:off x="1328332" y="2128485"/>
            <a:ext cx="74358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dirty="0"/>
              <a:t>Paula tiene 6 opciones de vestuario(blusa y falda).Si tiene 3 blusas ¿cuántas opciones de faldas hay?  </a:t>
            </a:r>
          </a:p>
        </p:txBody>
      </p:sp>
      <p:pic>
        <p:nvPicPr>
          <p:cNvPr id="13" name="Imagen 1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97019" y="2951778"/>
            <a:ext cx="4058795" cy="1376530"/>
          </a:xfrm>
          <a:prstGeom prst="rect">
            <a:avLst/>
          </a:prstGeom>
        </p:spPr>
      </p:pic>
      <p:sp>
        <p:nvSpPr>
          <p:cNvPr id="2" name="CuadroTexto 1"/>
          <p:cNvSpPr txBox="1"/>
          <p:nvPr/>
        </p:nvSpPr>
        <p:spPr>
          <a:xfrm>
            <a:off x="1397020" y="5083140"/>
            <a:ext cx="1121098" cy="369332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s-CL" b="1" dirty="0"/>
              <a:t>Vestuario </a:t>
            </a:r>
          </a:p>
        </p:txBody>
      </p:sp>
      <p:sp>
        <p:nvSpPr>
          <p:cNvPr id="17" name="CuadroTexto 16"/>
          <p:cNvSpPr txBox="1"/>
          <p:nvPr/>
        </p:nvSpPr>
        <p:spPr>
          <a:xfrm>
            <a:off x="2768958" y="5083140"/>
            <a:ext cx="1121098" cy="369332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CL" b="1" dirty="0"/>
              <a:t>Blusas  </a:t>
            </a:r>
          </a:p>
        </p:txBody>
      </p:sp>
      <p:sp>
        <p:nvSpPr>
          <p:cNvPr id="18" name="CuadroTexto 17"/>
          <p:cNvSpPr txBox="1"/>
          <p:nvPr/>
        </p:nvSpPr>
        <p:spPr>
          <a:xfrm>
            <a:off x="4140896" y="5083140"/>
            <a:ext cx="1121098" cy="369332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CL" b="1" dirty="0"/>
              <a:t>Faldas  </a:t>
            </a:r>
          </a:p>
        </p:txBody>
      </p:sp>
      <p:pic>
        <p:nvPicPr>
          <p:cNvPr id="19" name="Imagen 1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408951" y="2676938"/>
            <a:ext cx="3689223" cy="3505681"/>
          </a:xfrm>
          <a:prstGeom prst="rect">
            <a:avLst/>
          </a:prstGeom>
        </p:spPr>
      </p:pic>
      <p:sp>
        <p:nvSpPr>
          <p:cNvPr id="3" name="CuadroTexto 2"/>
          <p:cNvSpPr txBox="1"/>
          <p:nvPr/>
        </p:nvSpPr>
        <p:spPr>
          <a:xfrm>
            <a:off x="6893984" y="6182619"/>
            <a:ext cx="47703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dirty="0"/>
              <a:t>Representación de composición cartesiana. </a:t>
            </a:r>
          </a:p>
        </p:txBody>
      </p:sp>
    </p:spTree>
    <p:extLst>
      <p:ext uri="{BB962C8B-B14F-4D97-AF65-F5344CB8AC3E}">
        <p14:creationId xmlns:p14="http://schemas.microsoft.com/office/powerpoint/2010/main" val="43104009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  <p:bldP spid="14" grpId="0"/>
      <p:bldP spid="15" grpId="0"/>
      <p:bldP spid="16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uadroTexto 4"/>
          <p:cNvSpPr txBox="1"/>
          <p:nvPr/>
        </p:nvSpPr>
        <p:spPr>
          <a:xfrm>
            <a:off x="2027824" y="130712"/>
            <a:ext cx="22795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b="1" dirty="0"/>
              <a:t>LA DIVISIÓN </a:t>
            </a:r>
          </a:p>
        </p:txBody>
      </p:sp>
      <p:sp>
        <p:nvSpPr>
          <p:cNvPr id="6" name="CuadroTexto 5"/>
          <p:cNvSpPr txBox="1"/>
          <p:nvPr/>
        </p:nvSpPr>
        <p:spPr>
          <a:xfrm>
            <a:off x="431283" y="1839407"/>
            <a:ext cx="4974905" cy="2308324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s-CL" b="1" dirty="0"/>
              <a:t>Def2: </a:t>
            </a:r>
            <a:r>
              <a:rPr lang="es-CL" dirty="0"/>
              <a:t>Es una operación Matemática que permite calcular </a:t>
            </a:r>
            <a:r>
              <a:rPr lang="es-CL" b="1" dirty="0"/>
              <a:t> </a:t>
            </a:r>
            <a:r>
              <a:rPr lang="es-CL" b="1" dirty="0">
                <a:solidFill>
                  <a:srgbClr val="0B6EB2"/>
                </a:solidFill>
              </a:rPr>
              <a:t>cuántos elementos hay en cada grupo</a:t>
            </a:r>
            <a:r>
              <a:rPr lang="es-CL" dirty="0"/>
              <a:t>, si conocemos el número total y la cantidad de grupos o </a:t>
            </a:r>
            <a:r>
              <a:rPr lang="es-CL" b="1" dirty="0">
                <a:solidFill>
                  <a:srgbClr val="0B6EB2"/>
                </a:solidFill>
              </a:rPr>
              <a:t>calcular cuántos grupos se pueden formar</a:t>
            </a:r>
            <a:r>
              <a:rPr lang="es-CL" b="1" dirty="0"/>
              <a:t> </a:t>
            </a:r>
            <a:r>
              <a:rPr lang="es-CL" dirty="0"/>
              <a:t>cuando sabemos el número total y la cantidad de elementos por  grupos. </a:t>
            </a:r>
          </a:p>
          <a:p>
            <a:r>
              <a:rPr lang="es-CL" dirty="0"/>
              <a:t>En grupos con igual cantidad de elementos. </a:t>
            </a:r>
          </a:p>
          <a:p>
            <a:endParaRPr lang="es-CL" dirty="0"/>
          </a:p>
        </p:txBody>
      </p:sp>
      <p:sp>
        <p:nvSpPr>
          <p:cNvPr id="11" name="CuadroTexto 10"/>
          <p:cNvSpPr txBox="1"/>
          <p:nvPr/>
        </p:nvSpPr>
        <p:spPr>
          <a:xfrm>
            <a:off x="431283" y="4412524"/>
            <a:ext cx="471430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b="1" dirty="0"/>
              <a:t>SOBRE LA TIPOLOGIA DE PROBLEMAS</a:t>
            </a:r>
          </a:p>
        </p:txBody>
      </p:sp>
      <p:pic>
        <p:nvPicPr>
          <p:cNvPr id="13" name="Imagen 1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19133" y="571857"/>
            <a:ext cx="5208261" cy="2576043"/>
          </a:xfrm>
          <a:prstGeom prst="rect">
            <a:avLst/>
          </a:prstGeom>
        </p:spPr>
      </p:pic>
      <p:sp>
        <p:nvSpPr>
          <p:cNvPr id="3" name="CuadroTexto 2"/>
          <p:cNvSpPr txBox="1"/>
          <p:nvPr/>
        </p:nvSpPr>
        <p:spPr>
          <a:xfrm>
            <a:off x="6079661" y="3236723"/>
            <a:ext cx="572782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1400" dirty="0"/>
              <a:t>Imagen extraída de Khan </a:t>
            </a:r>
            <a:r>
              <a:rPr lang="es-CL" sz="1400" dirty="0" err="1"/>
              <a:t>Academy</a:t>
            </a:r>
            <a:r>
              <a:rPr lang="es-CL" sz="1400" dirty="0"/>
              <a:t>  sección divisiones </a:t>
            </a:r>
          </a:p>
        </p:txBody>
      </p:sp>
      <p:sp>
        <p:nvSpPr>
          <p:cNvPr id="4" name="CuadroTexto 3"/>
          <p:cNvSpPr txBox="1"/>
          <p:nvPr/>
        </p:nvSpPr>
        <p:spPr>
          <a:xfrm>
            <a:off x="228582" y="130712"/>
            <a:ext cx="375452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b="1" dirty="0">
                <a:solidFill>
                  <a:srgbClr val="0070C0"/>
                </a:solidFill>
              </a:rPr>
              <a:t>RESUMIENDO </a:t>
            </a:r>
          </a:p>
        </p:txBody>
      </p:sp>
      <p:sp>
        <p:nvSpPr>
          <p:cNvPr id="7" name="CuadroTexto 6"/>
          <p:cNvSpPr txBox="1"/>
          <p:nvPr/>
        </p:nvSpPr>
        <p:spPr>
          <a:xfrm>
            <a:off x="6468866" y="4412524"/>
            <a:ext cx="53386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b="1" dirty="0"/>
              <a:t>SOBRE LAS ESTRATEGIAS PARA LA DIVISIÓN</a:t>
            </a:r>
          </a:p>
        </p:txBody>
      </p:sp>
      <p:sp>
        <p:nvSpPr>
          <p:cNvPr id="8" name="Rectángulo 7"/>
          <p:cNvSpPr/>
          <p:nvPr/>
        </p:nvSpPr>
        <p:spPr>
          <a:xfrm>
            <a:off x="418030" y="4959502"/>
            <a:ext cx="5301103" cy="1477328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s-CL" dirty="0">
                <a:solidFill>
                  <a:srgbClr val="1F3864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En la enseñanza de la división, se propone incluir problemas </a:t>
            </a:r>
            <a:r>
              <a:rPr lang="es-CL" b="1" dirty="0">
                <a:solidFill>
                  <a:srgbClr val="1F3864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 único espacio de medida y </a:t>
            </a:r>
            <a:r>
              <a:rPr lang="es-CL" b="1" dirty="0">
                <a:solidFill>
                  <a:srgbClr val="1F3864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los de producto de medidas </a:t>
            </a:r>
            <a:r>
              <a:rPr lang="es-CL" dirty="0">
                <a:solidFill>
                  <a:srgbClr val="1F3864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(son escasos en los textos escolares), complementando con los de división partitiva y medida. </a:t>
            </a:r>
            <a:endParaRPr lang="es-CL" dirty="0"/>
          </a:p>
        </p:txBody>
      </p:sp>
      <p:sp>
        <p:nvSpPr>
          <p:cNvPr id="14" name="Rectángulo 13"/>
          <p:cNvSpPr/>
          <p:nvPr/>
        </p:nvSpPr>
        <p:spPr>
          <a:xfrm>
            <a:off x="6468866" y="4959502"/>
            <a:ext cx="5024440" cy="92333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s-CL" dirty="0">
                <a:solidFill>
                  <a:srgbClr val="1F3864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En la enseñanza de la división, se sugiere que los estudiantes conozcan diversidad de estrategias, previo al algoritmo estándar. </a:t>
            </a:r>
            <a:endParaRPr lang="es-CL" dirty="0"/>
          </a:p>
        </p:txBody>
      </p:sp>
      <p:sp>
        <p:nvSpPr>
          <p:cNvPr id="12" name="Rectángulo 11"/>
          <p:cNvSpPr/>
          <p:nvPr/>
        </p:nvSpPr>
        <p:spPr>
          <a:xfrm>
            <a:off x="418030" y="651284"/>
            <a:ext cx="4988157" cy="861774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s-CL" b="1" dirty="0">
                <a:solidFill>
                  <a:srgbClr val="3C3C3B"/>
                </a:solidFill>
              </a:rPr>
              <a:t>Def1:  La división es la operación que divide una cantidad en partes iguales. </a:t>
            </a:r>
          </a:p>
          <a:p>
            <a:r>
              <a:rPr lang="es-CL" sz="1400" dirty="0">
                <a:solidFill>
                  <a:srgbClr val="3C3C3B"/>
                </a:solidFill>
              </a:rPr>
              <a:t>Texto escolar sumo primero 3°B, p47. </a:t>
            </a:r>
            <a:endParaRPr lang="es-CL" sz="1400" dirty="0"/>
          </a:p>
        </p:txBody>
      </p:sp>
    </p:spTree>
    <p:extLst>
      <p:ext uri="{BB962C8B-B14F-4D97-AF65-F5344CB8AC3E}">
        <p14:creationId xmlns:p14="http://schemas.microsoft.com/office/powerpoint/2010/main" val="25850769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1" grpId="0"/>
      <p:bldP spid="7" grpId="0"/>
      <p:bldP spid="8" grpId="0" animBg="1"/>
      <p:bldP spid="14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title"/>
          </p:nvPr>
        </p:nvSpPr>
        <p:spPr>
          <a:xfrm>
            <a:off x="1304779" y="2381341"/>
            <a:ext cx="9088472" cy="2152022"/>
          </a:xfrm>
        </p:spPr>
        <p:txBody>
          <a:bodyPr/>
          <a:lstStyle/>
          <a:p>
            <a:pPr algn="ctr"/>
            <a:r>
              <a:rPr lang="es-CL" dirty="0">
                <a:solidFill>
                  <a:schemeClr val="bg1"/>
                </a:solidFill>
              </a:rPr>
              <a:t/>
            </a:r>
            <a:br>
              <a:rPr lang="es-CL" dirty="0">
                <a:solidFill>
                  <a:schemeClr val="bg1"/>
                </a:solidFill>
              </a:rPr>
            </a:br>
            <a:r>
              <a:rPr lang="es-CL" b="1" dirty="0">
                <a:solidFill>
                  <a:schemeClr val="bg1"/>
                </a:solidFill>
              </a:rPr>
              <a:t>TAREA PROFESIONAL DOCENTE</a:t>
            </a:r>
            <a:br>
              <a:rPr lang="es-CL" b="1" dirty="0">
                <a:solidFill>
                  <a:schemeClr val="bg1"/>
                </a:solidFill>
              </a:rPr>
            </a:br>
            <a:r>
              <a:rPr lang="es-CL" b="1" dirty="0">
                <a:solidFill>
                  <a:schemeClr val="bg1"/>
                </a:solidFill>
              </a:rPr>
              <a:t>(actividad a-sincrónica)  </a:t>
            </a:r>
            <a:r>
              <a:rPr lang="es-CL" dirty="0">
                <a:solidFill>
                  <a:schemeClr val="bg1"/>
                </a:solidFill>
              </a:rPr>
              <a:t/>
            </a:r>
            <a:br>
              <a:rPr lang="es-CL" dirty="0">
                <a:solidFill>
                  <a:schemeClr val="bg1"/>
                </a:solidFill>
              </a:rPr>
            </a:br>
            <a:endParaRPr lang="es-CL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518925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uadroTexto 6"/>
          <p:cNvSpPr txBox="1"/>
          <p:nvPr/>
        </p:nvSpPr>
        <p:spPr>
          <a:xfrm>
            <a:off x="349213" y="104432"/>
            <a:ext cx="907960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b="1" dirty="0">
                <a:solidFill>
                  <a:srgbClr val="0B6EB2"/>
                </a:solidFill>
              </a:rPr>
              <a:t>TAREAS  PROFESIONAL DOCENTE (actividad a-sincrónica) </a:t>
            </a:r>
          </a:p>
        </p:txBody>
      </p:sp>
      <p:sp>
        <p:nvSpPr>
          <p:cNvPr id="3" name="CuadroTexto 2"/>
          <p:cNvSpPr txBox="1"/>
          <p:nvPr/>
        </p:nvSpPr>
        <p:spPr>
          <a:xfrm>
            <a:off x="349213" y="473764"/>
            <a:ext cx="934278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dirty="0"/>
              <a:t>Pensando en una clase desde el enfoque de resolución de problemas, ¿Qué problema elegiría para iniciar el estudio de la división? ¿ Por qué? </a:t>
            </a:r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63674" y="1334530"/>
            <a:ext cx="5250681" cy="2054023"/>
          </a:xfrm>
          <a:prstGeom prst="rect">
            <a:avLst/>
          </a:prstGeom>
        </p:spPr>
      </p:pic>
      <p:pic>
        <p:nvPicPr>
          <p:cNvPr id="12" name="Imagen 1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284869" y="3627937"/>
            <a:ext cx="6190749" cy="2772863"/>
          </a:xfrm>
          <a:prstGeom prst="rect">
            <a:avLst/>
          </a:prstGeom>
        </p:spPr>
      </p:pic>
      <p:sp>
        <p:nvSpPr>
          <p:cNvPr id="13" name="Rectángulo 12"/>
          <p:cNvSpPr/>
          <p:nvPr/>
        </p:nvSpPr>
        <p:spPr>
          <a:xfrm>
            <a:off x="3384408" y="3191348"/>
            <a:ext cx="3792961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CL" sz="1200" dirty="0"/>
              <a:t>Adaptado de Libro del estudiante 3° B, sumo pimero.p.48 </a:t>
            </a:r>
          </a:p>
        </p:txBody>
      </p:sp>
      <p:sp>
        <p:nvSpPr>
          <p:cNvPr id="14" name="Rectángulo 13"/>
          <p:cNvSpPr/>
          <p:nvPr/>
        </p:nvSpPr>
        <p:spPr>
          <a:xfrm>
            <a:off x="3674535" y="6421890"/>
            <a:ext cx="3687356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CL" sz="1200" dirty="0"/>
              <a:t>Adaptado de texto  del estudiante 3° B, santillana.p.144 </a:t>
            </a:r>
          </a:p>
        </p:txBody>
      </p:sp>
      <p:sp>
        <p:nvSpPr>
          <p:cNvPr id="15" name="CuadroTexto 14"/>
          <p:cNvSpPr txBox="1"/>
          <p:nvPr/>
        </p:nvSpPr>
        <p:spPr>
          <a:xfrm>
            <a:off x="490330" y="1336086"/>
            <a:ext cx="19613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dirty="0"/>
              <a:t>Problema 1: </a:t>
            </a:r>
          </a:p>
        </p:txBody>
      </p:sp>
      <p:sp>
        <p:nvSpPr>
          <p:cNvPr id="16" name="CuadroTexto 15"/>
          <p:cNvSpPr txBox="1"/>
          <p:nvPr/>
        </p:nvSpPr>
        <p:spPr>
          <a:xfrm>
            <a:off x="490330" y="3820965"/>
            <a:ext cx="19613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dirty="0"/>
              <a:t>Problema 2: </a:t>
            </a:r>
          </a:p>
        </p:txBody>
      </p:sp>
    </p:spTree>
    <p:extLst>
      <p:ext uri="{BB962C8B-B14F-4D97-AF65-F5344CB8AC3E}">
        <p14:creationId xmlns:p14="http://schemas.microsoft.com/office/powerpoint/2010/main" val="419606612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ángulo 5"/>
          <p:cNvSpPr/>
          <p:nvPr/>
        </p:nvSpPr>
        <p:spPr>
          <a:xfrm>
            <a:off x="195392" y="46103"/>
            <a:ext cx="11022108" cy="375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s-CL" b="1" dirty="0">
                <a:solidFill>
                  <a:srgbClr val="00B05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LA DIVISIÓN EN KHAN ACADEMY </a:t>
            </a:r>
          </a:p>
        </p:txBody>
      </p:sp>
      <p:pic>
        <p:nvPicPr>
          <p:cNvPr id="7" name="Imagen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4816" y="421655"/>
            <a:ext cx="5640678" cy="1880226"/>
          </a:xfrm>
          <a:prstGeom prst="rect">
            <a:avLst/>
          </a:prstGeom>
        </p:spPr>
      </p:pic>
      <p:pic>
        <p:nvPicPr>
          <p:cNvPr id="8" name="Imagen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54816" y="2301881"/>
            <a:ext cx="5679046" cy="1829444"/>
          </a:xfrm>
          <a:prstGeom prst="rect">
            <a:avLst/>
          </a:prstGeom>
        </p:spPr>
      </p:pic>
      <p:pic>
        <p:nvPicPr>
          <p:cNvPr id="9" name="Imagen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50031" y="4281022"/>
            <a:ext cx="4965913" cy="2061203"/>
          </a:xfrm>
          <a:prstGeom prst="rect">
            <a:avLst/>
          </a:prstGeom>
        </p:spPr>
      </p:pic>
      <p:pic>
        <p:nvPicPr>
          <p:cNvPr id="10" name="Imagen 9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189708" y="437841"/>
            <a:ext cx="5027792" cy="1633875"/>
          </a:xfrm>
          <a:prstGeom prst="rect">
            <a:avLst/>
          </a:prstGeom>
        </p:spPr>
      </p:pic>
      <p:pic>
        <p:nvPicPr>
          <p:cNvPr id="11" name="Imagen 10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099556" y="2071716"/>
            <a:ext cx="5535250" cy="1895634"/>
          </a:xfrm>
          <a:prstGeom prst="rect">
            <a:avLst/>
          </a:prstGeom>
        </p:spPr>
      </p:pic>
      <p:pic>
        <p:nvPicPr>
          <p:cNvPr id="12" name="Imagen 11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137924" y="3967350"/>
            <a:ext cx="5351173" cy="2412359"/>
          </a:xfrm>
          <a:prstGeom prst="rect">
            <a:avLst/>
          </a:prstGeom>
        </p:spPr>
      </p:pic>
      <p:sp>
        <p:nvSpPr>
          <p:cNvPr id="13" name="Rectángulo 12"/>
          <p:cNvSpPr/>
          <p:nvPr/>
        </p:nvSpPr>
        <p:spPr>
          <a:xfrm>
            <a:off x="4898264" y="6411906"/>
            <a:ext cx="729373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CL" dirty="0">
                <a:hlinkClick r:id="rId10"/>
              </a:rPr>
              <a:t>https://es.khanacademy.org/math/arithmetic-home/multiply-divide</a:t>
            </a:r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244762324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720064" y="747543"/>
            <a:ext cx="10515600" cy="5292666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s-ES" sz="3600" b="1" dirty="0">
                <a:solidFill>
                  <a:schemeClr val="accent1">
                    <a:lumMod val="75000"/>
                  </a:schemeClr>
                </a:solidFill>
              </a:rPr>
              <a:t>Evaluación del Taller 11</a:t>
            </a:r>
          </a:p>
          <a:p>
            <a:pPr marL="0" indent="0" algn="just">
              <a:buNone/>
            </a:pPr>
            <a:r>
              <a:rPr lang="es-ES" sz="320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endParaRPr lang="es-CL" sz="3200" dirty="0">
              <a:solidFill>
                <a:schemeClr val="accent1">
                  <a:lumMod val="75000"/>
                </a:schemeClr>
              </a:solidFill>
            </a:endParaRPr>
          </a:p>
          <a:p>
            <a:pPr marL="442913" indent="-442913" algn="just">
              <a:buFont typeface="Arial" panose="020B0604020202020204" pitchFamily="34" charset="0"/>
              <a:buAutoNum type="arabicPeriod"/>
            </a:pPr>
            <a:r>
              <a:rPr lang="es-ES" sz="3200" b="1" dirty="0"/>
              <a:t>Evaluación del taller por parte de los(as) participantes:</a:t>
            </a:r>
            <a:r>
              <a:rPr lang="es-ES" sz="3200" dirty="0"/>
              <a:t> </a:t>
            </a:r>
            <a:r>
              <a:rPr lang="es-CL" sz="3200" dirty="0">
                <a:solidFill>
                  <a:schemeClr val="bg1"/>
                </a:solidFill>
                <a:hlinkClick r:id="rId4"/>
              </a:rPr>
              <a:t>https://forms.gle/J8JB6jGK2U1LqX196</a:t>
            </a:r>
            <a:endParaRPr lang="es-CL" sz="3200" dirty="0">
              <a:solidFill>
                <a:schemeClr val="bg1"/>
              </a:solidFill>
            </a:endParaRPr>
          </a:p>
          <a:p>
            <a:pPr marL="0" indent="0" algn="just">
              <a:buNone/>
            </a:pPr>
            <a:r>
              <a:rPr lang="es-ES" sz="3200" b="1" dirty="0"/>
              <a:t>2. Los(as) participantes deben desarrollar los siguientes ítems:</a:t>
            </a:r>
          </a:p>
          <a:p>
            <a:pPr marL="0" indent="0" algn="just">
              <a:buNone/>
            </a:pPr>
            <a:r>
              <a:rPr lang="es-ES" sz="3200" dirty="0"/>
              <a:t> </a:t>
            </a:r>
            <a:endParaRPr lang="es-CL" sz="3200" dirty="0"/>
          </a:p>
          <a:p>
            <a:pPr marL="1165225" lvl="0" indent="-811213" algn="just">
              <a:buNone/>
            </a:pPr>
            <a:r>
              <a:rPr lang="es-ES" sz="3200" b="1" dirty="0"/>
              <a:t>2.1 Realice una breve síntesis de los conceptos y procedimientos que aprendió de este taller.</a:t>
            </a:r>
          </a:p>
          <a:p>
            <a:pPr marL="1255713" lvl="0" indent="-901700" algn="just">
              <a:buNone/>
            </a:pPr>
            <a:r>
              <a:rPr lang="es-ES" sz="3200" b="1" dirty="0"/>
              <a:t> </a:t>
            </a:r>
          </a:p>
          <a:p>
            <a:pPr marL="1255713" lvl="0" indent="-901700" algn="just">
              <a:buNone/>
            </a:pPr>
            <a:r>
              <a:rPr lang="es-ES" sz="3200" b="1" dirty="0"/>
              <a:t>2.2  Explique brevemente cual o cuales de ellos reforzaría y justifique su respuesta.</a:t>
            </a:r>
            <a:endParaRPr lang="es-CL" sz="3200" dirty="0"/>
          </a:p>
          <a:p>
            <a:pPr marL="0" indent="0">
              <a:buNone/>
            </a:pPr>
            <a:endParaRPr lang="es-ES" dirty="0"/>
          </a:p>
        </p:txBody>
      </p:sp>
      <p:sp>
        <p:nvSpPr>
          <p:cNvPr id="4" name="Google Shape;90;p14"/>
          <p:cNvSpPr txBox="1">
            <a:spLocks noGrp="1"/>
          </p:cNvSpPr>
          <p:nvPr>
            <p:ph type="sldNum" sz="quarter" idx="12"/>
          </p:nvPr>
        </p:nvSpPr>
        <p:spPr>
          <a:xfrm>
            <a:off x="11258775" y="6201901"/>
            <a:ext cx="446232" cy="5016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s-CL"/>
              <a:pPr marL="0" lvl="0" indent="0" algn="ctr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t>38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89415253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8AE91A78-DB02-42BB-B193-756202160D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9256" y="0"/>
            <a:ext cx="10007885" cy="1325563"/>
          </a:xfrm>
        </p:spPr>
        <p:txBody>
          <a:bodyPr/>
          <a:lstStyle/>
          <a:p>
            <a:r>
              <a:rPr lang="es-CL" b="1" dirty="0">
                <a:solidFill>
                  <a:schemeClr val="bg1"/>
                </a:solidFill>
              </a:rPr>
              <a:t>REFERENCIAS</a:t>
            </a:r>
          </a:p>
        </p:txBody>
      </p:sp>
      <p:sp>
        <p:nvSpPr>
          <p:cNvPr id="4" name="Marcador de contenido 2">
            <a:extLst>
              <a:ext uri="{FF2B5EF4-FFF2-40B4-BE49-F238E27FC236}">
                <a16:creationId xmlns:a16="http://schemas.microsoft.com/office/drawing/2014/main" xmlns="" id="{A664F054-4E5A-457E-86D9-C359BA85D392}"/>
              </a:ext>
            </a:extLst>
          </p:cNvPr>
          <p:cNvSpPr txBox="1">
            <a:spLocks/>
          </p:cNvSpPr>
          <p:nvPr/>
        </p:nvSpPr>
        <p:spPr>
          <a:xfrm>
            <a:off x="246181" y="1067729"/>
            <a:ext cx="11476722" cy="4971245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endParaRPr lang="es-CL" sz="1900" dirty="0"/>
          </a:p>
          <a:p>
            <a:pPr algn="just"/>
            <a:r>
              <a:rPr lang="es-MX" sz="1900" dirty="0" err="1">
                <a:solidFill>
                  <a:schemeClr val="bg1"/>
                </a:solidFill>
              </a:rPr>
              <a:t>Isoda</a:t>
            </a:r>
            <a:r>
              <a:rPr lang="es-MX" sz="1900" dirty="0">
                <a:solidFill>
                  <a:schemeClr val="bg1"/>
                </a:solidFill>
              </a:rPr>
              <a:t>, M.,</a:t>
            </a:r>
            <a:r>
              <a:rPr lang="es-MX" sz="1900" dirty="0" err="1">
                <a:solidFill>
                  <a:schemeClr val="bg1"/>
                </a:solidFill>
              </a:rPr>
              <a:t>Olfos,R</a:t>
            </a:r>
            <a:r>
              <a:rPr lang="es-MX" sz="1900" dirty="0">
                <a:solidFill>
                  <a:schemeClr val="bg1"/>
                </a:solidFill>
              </a:rPr>
              <a:t>., (2009). </a:t>
            </a:r>
            <a:r>
              <a:rPr lang="es-MX" sz="1900" i="1" dirty="0">
                <a:solidFill>
                  <a:schemeClr val="bg1"/>
                </a:solidFill>
              </a:rPr>
              <a:t>Enseñanza de la multiplicación: desde el  estudio de clases japonés a las propuestas iberoamericanas . </a:t>
            </a:r>
            <a:r>
              <a:rPr lang="es-MX" sz="1900" dirty="0">
                <a:solidFill>
                  <a:schemeClr val="bg1"/>
                </a:solidFill>
              </a:rPr>
              <a:t>Ediciones Universitarias de Valparaíso: Chile.</a:t>
            </a:r>
            <a:endParaRPr lang="es-CL" sz="1900" dirty="0">
              <a:solidFill>
                <a:schemeClr val="bg1"/>
              </a:solidFill>
            </a:endParaRPr>
          </a:p>
          <a:p>
            <a:pPr algn="just"/>
            <a:r>
              <a:rPr lang="es-CL" sz="1900" dirty="0">
                <a:solidFill>
                  <a:schemeClr val="bg1"/>
                </a:solidFill>
              </a:rPr>
              <a:t>Estrella, S., e </a:t>
            </a:r>
            <a:r>
              <a:rPr lang="es-CL" sz="1900" dirty="0" err="1">
                <a:solidFill>
                  <a:schemeClr val="bg1"/>
                </a:solidFill>
              </a:rPr>
              <a:t>Isoda</a:t>
            </a:r>
            <a:r>
              <a:rPr lang="es-CL" sz="1900" dirty="0">
                <a:solidFill>
                  <a:schemeClr val="bg1"/>
                </a:solidFill>
              </a:rPr>
              <a:t>, M. (2019). </a:t>
            </a:r>
            <a:r>
              <a:rPr lang="es-CL" sz="1900" i="1" dirty="0">
                <a:solidFill>
                  <a:schemeClr val="bg1"/>
                </a:solidFill>
              </a:rPr>
              <a:t>Libro del estudiante, 4° Sumo Primero</a:t>
            </a:r>
            <a:r>
              <a:rPr lang="es-CL" sz="1900" dirty="0">
                <a:solidFill>
                  <a:schemeClr val="bg1"/>
                </a:solidFill>
              </a:rPr>
              <a:t>. Valparaíso: MINEDUC y programa Suma + PUCV.</a:t>
            </a:r>
          </a:p>
          <a:p>
            <a:pPr algn="just"/>
            <a:r>
              <a:rPr lang="es-CL" sz="1900" dirty="0">
                <a:solidFill>
                  <a:schemeClr val="bg1"/>
                </a:solidFill>
              </a:rPr>
              <a:t>Estrella, S., e </a:t>
            </a:r>
            <a:r>
              <a:rPr lang="es-CL" sz="1900" dirty="0" err="1">
                <a:solidFill>
                  <a:schemeClr val="bg1"/>
                </a:solidFill>
              </a:rPr>
              <a:t>Isoda</a:t>
            </a:r>
            <a:r>
              <a:rPr lang="es-CL" sz="1900" dirty="0">
                <a:solidFill>
                  <a:schemeClr val="bg1"/>
                </a:solidFill>
              </a:rPr>
              <a:t>, M. (2019). </a:t>
            </a:r>
            <a:r>
              <a:rPr lang="es-CL" sz="1900" i="1" dirty="0">
                <a:solidFill>
                  <a:schemeClr val="bg1"/>
                </a:solidFill>
              </a:rPr>
              <a:t>Libro del estudiante, 3° sumo primero</a:t>
            </a:r>
            <a:r>
              <a:rPr lang="es-CL" sz="1900" dirty="0">
                <a:solidFill>
                  <a:schemeClr val="bg1"/>
                </a:solidFill>
              </a:rPr>
              <a:t>. Valparaíso: MINEDUC y programa Suma + PUCV.</a:t>
            </a:r>
          </a:p>
          <a:p>
            <a:pPr algn="just"/>
            <a:r>
              <a:rPr lang="es-MX" sz="1900" dirty="0" err="1">
                <a:solidFill>
                  <a:schemeClr val="bg1"/>
                </a:solidFill>
              </a:rPr>
              <a:t>Isoda</a:t>
            </a:r>
            <a:r>
              <a:rPr lang="es-MX" sz="1900" dirty="0">
                <a:solidFill>
                  <a:schemeClr val="bg1"/>
                </a:solidFill>
              </a:rPr>
              <a:t>, M. (2014). El Estudio de clases: enfoques sobre la resolución de problemas en la enseñanza de </a:t>
            </a:r>
            <a:r>
              <a:rPr lang="es-MX" sz="1900" u="sng" dirty="0">
                <a:solidFill>
                  <a:schemeClr val="bg1"/>
                </a:solidFill>
              </a:rPr>
              <a:t>matemáticas en la experiencia japonesa. En Campos, J., </a:t>
            </a:r>
            <a:r>
              <a:rPr lang="es-MX" sz="1900" u="sng" dirty="0" err="1">
                <a:solidFill>
                  <a:schemeClr val="bg1"/>
                </a:solidFill>
              </a:rPr>
              <a:t>Montecinos</a:t>
            </a:r>
            <a:r>
              <a:rPr lang="es-MX" sz="1900" u="sng" dirty="0">
                <a:solidFill>
                  <a:schemeClr val="bg1"/>
                </a:solidFill>
              </a:rPr>
              <a:t>, C., y Gonzáles, A. (Ed). Mejoramiento Escolar en Acción, 65-80. Valparaíso: Centro en Investigación Avanzada en Educación, PUCV.</a:t>
            </a:r>
          </a:p>
          <a:p>
            <a:pPr algn="just"/>
            <a:r>
              <a:rPr lang="es-CL" sz="1900" dirty="0">
                <a:solidFill>
                  <a:schemeClr val="bg1"/>
                </a:solidFill>
              </a:rPr>
              <a:t>MINEDUC (2018). Bases curriculares 1° a 6° básico  </a:t>
            </a:r>
            <a:r>
              <a:rPr lang="es-MX" sz="1900" dirty="0">
                <a:solidFill>
                  <a:schemeClr val="bg1"/>
                </a:solidFill>
              </a:rPr>
              <a:t>. Recuperado el 5 mayo 2020 en </a:t>
            </a:r>
            <a:r>
              <a:rPr lang="es-CL" sz="1900" dirty="0">
                <a:solidFill>
                  <a:schemeClr val="bg1"/>
                </a:solidFill>
                <a:hlinkClick r:id="rId4"/>
              </a:rPr>
              <a:t>https://www.curriculumnacional.cl/614/w3-propertyvalue-120183.html_</a:t>
            </a:r>
            <a:endParaRPr lang="es-CL" sz="1900" dirty="0">
              <a:solidFill>
                <a:schemeClr val="bg1"/>
              </a:solidFill>
            </a:endParaRPr>
          </a:p>
          <a:p>
            <a:pPr algn="just"/>
            <a:r>
              <a:rPr lang="fr-FR" sz="1800" dirty="0">
                <a:solidFill>
                  <a:schemeClr val="bg1"/>
                </a:solidFill>
              </a:rPr>
              <a:t>Nechache, A. (2017). La catégorisation des tâches et du travailleur-sujet : un outil méthodologique pour l’étude du travail mathématique dans le domaine des probabilités. Annales de Didactique et de Sciences Cognitives (22), 67-90.</a:t>
            </a:r>
          </a:p>
          <a:p>
            <a:pPr algn="just"/>
            <a:r>
              <a:rPr lang="fr-FR" sz="1800" dirty="0">
                <a:solidFill>
                  <a:schemeClr val="bg1"/>
                </a:solidFill>
              </a:rPr>
              <a:t>Pizarro, A. (2018). El trabajo geométrico en clases de séptimo básico en Chile: un estudio de casos sobre la enseñanza de los triángulos. Tesis doctoral, Universidad Paris Diderôt, Francia</a:t>
            </a:r>
          </a:p>
          <a:p>
            <a:pPr algn="just"/>
            <a:r>
              <a:rPr lang="es-CL" sz="1800" dirty="0">
                <a:solidFill>
                  <a:schemeClr val="bg1"/>
                </a:solidFill>
              </a:rPr>
              <a:t>Problemas de estructura multiplicativa: Evolución de niveles de éxito y estrategias en estudiantes de 6 a 12 años recuperado el  10 de mayo de </a:t>
            </a:r>
            <a:r>
              <a:rPr lang="es-CL" sz="1800" dirty="0">
                <a:hlinkClick r:id="rId5"/>
              </a:rPr>
              <a:t>https://www.revista-educacion-matematica.org.mx/revista/2016/05/12/vol28-1-1/</a:t>
            </a:r>
            <a:endParaRPr lang="es-CL" sz="1800" dirty="0">
              <a:solidFill>
                <a:schemeClr val="bg1"/>
              </a:solidFill>
            </a:endParaRPr>
          </a:p>
          <a:p>
            <a:pPr algn="just"/>
            <a:endParaRPr lang="es-CL" sz="1800" dirty="0"/>
          </a:p>
          <a:p>
            <a:pPr algn="just"/>
            <a:endParaRPr lang="es-CL" sz="1900" dirty="0">
              <a:solidFill>
                <a:schemeClr val="bg1"/>
              </a:solidFill>
            </a:endParaRPr>
          </a:p>
          <a:p>
            <a:pPr algn="just"/>
            <a:endParaRPr lang="es-CL" sz="2000" dirty="0"/>
          </a:p>
        </p:txBody>
      </p:sp>
    </p:spTree>
    <p:extLst>
      <p:ext uri="{BB962C8B-B14F-4D97-AF65-F5344CB8AC3E}">
        <p14:creationId xmlns:p14="http://schemas.microsoft.com/office/powerpoint/2010/main" val="69228938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uadroTexto 4"/>
          <p:cNvSpPr txBox="1"/>
          <p:nvPr/>
        </p:nvSpPr>
        <p:spPr>
          <a:xfrm>
            <a:off x="1257838" y="585345"/>
            <a:ext cx="855586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3200" b="1" dirty="0">
                <a:solidFill>
                  <a:schemeClr val="bg1"/>
                </a:solidFill>
              </a:rPr>
              <a:t>OBJETIVO</a:t>
            </a:r>
            <a:endParaRPr lang="es-CL" sz="3200" b="1" dirty="0">
              <a:solidFill>
                <a:srgbClr val="FFFF00"/>
              </a:solidFill>
            </a:endParaRPr>
          </a:p>
        </p:txBody>
      </p:sp>
      <p:sp>
        <p:nvSpPr>
          <p:cNvPr id="2" name="Rectángulo 1"/>
          <p:cNvSpPr/>
          <p:nvPr/>
        </p:nvSpPr>
        <p:spPr>
          <a:xfrm>
            <a:off x="1257838" y="1795358"/>
            <a:ext cx="9508900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 algn="just">
              <a:buFont typeface="Wingdings" panose="05000000000000000000" pitchFamily="2" charset="2"/>
              <a:buChar char="q"/>
            </a:pPr>
            <a:r>
              <a:rPr lang="es-CL" sz="28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Promover  la  resolución de problemas en la enseñanza de la división de 1° a 4° básico, a través de la resolución y  gestión de los mismos, analizando tipos de problemas presentes en contextos escolares, argumentando y  comunicando  ideas de forma respetuosa entre pares.  </a:t>
            </a:r>
          </a:p>
        </p:txBody>
      </p:sp>
    </p:spTree>
    <p:extLst>
      <p:ext uri="{BB962C8B-B14F-4D97-AF65-F5344CB8AC3E}">
        <p14:creationId xmlns:p14="http://schemas.microsoft.com/office/powerpoint/2010/main" val="285541958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/>
          <p:cNvSpPr>
            <a:spLocks noGrp="1"/>
          </p:cNvSpPr>
          <p:nvPr>
            <p:ph type="ctrTitle"/>
          </p:nvPr>
        </p:nvSpPr>
        <p:spPr>
          <a:xfrm>
            <a:off x="3886224" y="2632312"/>
            <a:ext cx="7612576" cy="4225688"/>
          </a:xfrm>
        </p:spPr>
        <p:txBody>
          <a:bodyPr>
            <a:noAutofit/>
          </a:bodyPr>
          <a:lstStyle/>
          <a:p>
            <a:pPr>
              <a:spcBef>
                <a:spcPts val="0"/>
              </a:spcBef>
              <a:buClr>
                <a:srgbClr val="2E75B5"/>
              </a:buClr>
              <a:buSzPts val="4800"/>
            </a:pPr>
            <a:r>
              <a:rPr lang="es-MX" sz="4800" dirty="0">
                <a:latin typeface="+mn-lt"/>
              </a:rPr>
              <a:t>Taller 11:</a:t>
            </a:r>
            <a:br>
              <a:rPr lang="es-MX" sz="4800" dirty="0">
                <a:latin typeface="+mn-lt"/>
              </a:rPr>
            </a:br>
            <a:r>
              <a:rPr lang="es-MX" sz="4800" dirty="0">
                <a:solidFill>
                  <a:schemeClr val="accent1">
                    <a:lumMod val="50000"/>
                  </a:schemeClr>
                </a:solidFill>
              </a:rPr>
              <a:t>RESOLUCIÓN DE PROBLEMAS EN LA ENSEÑANZA DE LA DIVISIÓN</a:t>
            </a:r>
            <a:r>
              <a:rPr lang="es-MX" sz="4800" b="1" dirty="0">
                <a:latin typeface="+mn-lt"/>
              </a:rPr>
              <a:t/>
            </a:r>
            <a:br>
              <a:rPr lang="es-MX" sz="4800" b="1" dirty="0">
                <a:latin typeface="+mn-lt"/>
              </a:rPr>
            </a:br>
            <a:r>
              <a:rPr lang="es-MX" sz="4800" b="1" dirty="0">
                <a:latin typeface="+mn-lt"/>
              </a:rPr>
              <a:t/>
            </a:r>
            <a:br>
              <a:rPr lang="es-MX" sz="4800" b="1" dirty="0">
                <a:latin typeface="+mn-lt"/>
              </a:rPr>
            </a:br>
            <a:r>
              <a:rPr lang="es-MX" sz="2800" dirty="0">
                <a:latin typeface="+mn-lt"/>
              </a:rPr>
              <a:t>Para más información:</a:t>
            </a:r>
            <a:r>
              <a:rPr lang="es-MX" sz="2800" b="1" dirty="0">
                <a:latin typeface="+mn-lt"/>
              </a:rPr>
              <a:t/>
            </a:r>
            <a:br>
              <a:rPr lang="es-MX" sz="2800" b="1" dirty="0">
                <a:latin typeface="+mn-lt"/>
              </a:rPr>
            </a:br>
            <a:r>
              <a:rPr lang="es-MX" sz="2800" b="1" dirty="0">
                <a:latin typeface="+mn-lt"/>
              </a:rPr>
              <a:t>daniela.bonilla@pucv.cl</a:t>
            </a:r>
            <a:endParaRPr lang="es-CL" sz="2800" b="1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31306946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Google Shape;123;g6395471400_0_47"/>
          <p:cNvSpPr/>
          <p:nvPr/>
        </p:nvSpPr>
        <p:spPr>
          <a:xfrm>
            <a:off x="1004551" y="1569208"/>
            <a:ext cx="3647016" cy="33247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Es entendida como todo ejercicio, pregunta o </a:t>
            </a:r>
            <a:r>
              <a:rPr lang="es-ES" sz="2400" b="1" dirty="0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problema</a:t>
            </a:r>
            <a:r>
              <a:rPr lang="es-ES" sz="2400" b="1" dirty="0">
                <a:solidFill>
                  <a:schemeClr val="accent1">
                    <a:lumMod val="50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s-ES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que puede ser expresada de manera oral o escrita, realizada en un tiempo limitado en un contexto dado.</a:t>
            </a:r>
            <a:endParaRPr sz="24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endParaRPr sz="14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(Cf., </a:t>
            </a:r>
            <a:r>
              <a:rPr lang="es-ES" sz="14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Chevallard</a:t>
            </a:r>
            <a:r>
              <a:rPr lang="es-ES" sz="1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2009; </a:t>
            </a:r>
            <a:r>
              <a:rPr lang="es-ES" sz="14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Nechache</a:t>
            </a:r>
            <a:r>
              <a:rPr lang="es-ES" sz="1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2017; Pizarro, 2018; </a:t>
            </a:r>
            <a:r>
              <a:rPr lang="es-ES" sz="14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Sierpinska</a:t>
            </a:r>
            <a:r>
              <a:rPr lang="es-ES" sz="1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2004). </a:t>
            </a:r>
            <a:endParaRPr sz="1400"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" name="CuadroTexto 4"/>
          <p:cNvSpPr txBox="1"/>
          <p:nvPr/>
        </p:nvSpPr>
        <p:spPr>
          <a:xfrm>
            <a:off x="1063653" y="389165"/>
            <a:ext cx="352881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2800" b="1" dirty="0">
                <a:solidFill>
                  <a:srgbClr val="0070C0"/>
                </a:solidFill>
              </a:rPr>
              <a:t>TAREA MATEMÁTICA </a:t>
            </a:r>
          </a:p>
        </p:txBody>
      </p:sp>
      <p:sp>
        <p:nvSpPr>
          <p:cNvPr id="6" name="Flecha derecha 5"/>
          <p:cNvSpPr/>
          <p:nvPr/>
        </p:nvSpPr>
        <p:spPr>
          <a:xfrm>
            <a:off x="4780356" y="2112135"/>
            <a:ext cx="1004552" cy="47651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7" name="Rectángulo 6"/>
          <p:cNvSpPr/>
          <p:nvPr/>
        </p:nvSpPr>
        <p:spPr>
          <a:xfrm>
            <a:off x="6473780" y="1113182"/>
            <a:ext cx="4177047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CL" sz="2400" b="1" dirty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Resolver Problemas </a:t>
            </a:r>
            <a:r>
              <a:rPr lang="es-CL" sz="2400" b="1" dirty="0">
                <a:solidFill>
                  <a:srgbClr val="26221F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“</a:t>
            </a:r>
            <a:r>
              <a:rPr lang="es-CL" sz="2400" dirty="0">
                <a:solidFill>
                  <a:srgbClr val="26221F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es tanto un medio como un fin para lograr una buena educación matemática. Se habla de resolver problemas, cuando el estudiante </a:t>
            </a:r>
            <a:r>
              <a:rPr lang="es-CL" sz="2400" b="1" i="1" dirty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logra solucionar una situación problemática </a:t>
            </a:r>
            <a:r>
              <a:rPr lang="es-CL" sz="2400" i="1" dirty="0">
                <a:solidFill>
                  <a:srgbClr val="26221F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dada, contextualizada o no, </a:t>
            </a:r>
            <a:r>
              <a:rPr lang="es-CL" sz="2400" b="1" i="1" dirty="0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sin que se le haya indicado un procedimiento a seguir</a:t>
            </a:r>
            <a:r>
              <a:rPr lang="es-CL" sz="2400" i="1" dirty="0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”.</a:t>
            </a:r>
          </a:p>
          <a:p>
            <a:pPr algn="just"/>
            <a:endParaRPr lang="es-CL" sz="2400" i="1" dirty="0">
              <a:solidFill>
                <a:srgbClr val="26221F"/>
              </a:solidFill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algn="r"/>
            <a:r>
              <a:rPr lang="es-CL" sz="2400" dirty="0">
                <a:solidFill>
                  <a:srgbClr val="26221F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 (MINEDUC, 2018)</a:t>
            </a:r>
            <a:endParaRPr lang="es-CL" sz="2400" dirty="0"/>
          </a:p>
        </p:txBody>
      </p:sp>
    </p:spTree>
    <p:extLst>
      <p:ext uri="{BB962C8B-B14F-4D97-AF65-F5344CB8AC3E}">
        <p14:creationId xmlns:p14="http://schemas.microsoft.com/office/powerpoint/2010/main" val="84870393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ángulo 5"/>
          <p:cNvSpPr/>
          <p:nvPr/>
        </p:nvSpPr>
        <p:spPr>
          <a:xfrm>
            <a:off x="548658" y="50573"/>
            <a:ext cx="11022108" cy="4216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s-CL" sz="20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LA DIVISIÓN EN EL CURRICULUM </a:t>
            </a:r>
          </a:p>
        </p:txBody>
      </p:sp>
      <p:sp>
        <p:nvSpPr>
          <p:cNvPr id="7" name="Rectángulo 6"/>
          <p:cNvSpPr/>
          <p:nvPr/>
        </p:nvSpPr>
        <p:spPr>
          <a:xfrm>
            <a:off x="5408264" y="2673212"/>
            <a:ext cx="6955455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CL" sz="1400" dirty="0">
                <a:latin typeface="Calibri" panose="020F0502020204030204" pitchFamily="34" charset="0"/>
                <a:ea typeface="Calibri" panose="020F0502020204030204" pitchFamily="34" charset="0"/>
              </a:rPr>
              <a:t> FUENTE : </a:t>
            </a:r>
            <a:r>
              <a:rPr lang="es-CL" sz="1400" u="sng" dirty="0">
                <a:solidFill>
                  <a:srgbClr val="0000FF"/>
                </a:solidFill>
                <a:latin typeface="Calibri" panose="020F0502020204030204" pitchFamily="34" charset="0"/>
                <a:ea typeface="Calibri" panose="020F0502020204030204" pitchFamily="34" charset="0"/>
                <a:hlinkClick r:id="rId4"/>
              </a:rPr>
              <a:t>https://curriculumnacional.mineduc.cl/614/articles-71256_archivo_01.pdf</a:t>
            </a:r>
            <a:endParaRPr lang="es-CL" sz="1400" dirty="0"/>
          </a:p>
        </p:txBody>
      </p:sp>
      <p:sp>
        <p:nvSpPr>
          <p:cNvPr id="2" name="CuadroTexto 1"/>
          <p:cNvSpPr txBox="1"/>
          <p:nvPr/>
        </p:nvSpPr>
        <p:spPr>
          <a:xfrm>
            <a:off x="677914" y="2642434"/>
            <a:ext cx="302653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b="1" dirty="0"/>
              <a:t>CONTENIDOS </a:t>
            </a:r>
          </a:p>
        </p:txBody>
      </p:sp>
      <p:graphicFrame>
        <p:nvGraphicFramePr>
          <p:cNvPr id="3" name="Tab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58512237"/>
              </p:ext>
            </p:extLst>
          </p:nvPr>
        </p:nvGraphicFramePr>
        <p:xfrm>
          <a:off x="947901" y="3042544"/>
          <a:ext cx="10436554" cy="2809378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832819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785611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533529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3482834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340498">
                <a:tc>
                  <a:txBody>
                    <a:bodyPr/>
                    <a:lstStyle/>
                    <a:p>
                      <a:pPr algn="ctr"/>
                      <a:r>
                        <a:rPr lang="es-CL" sz="1200" dirty="0">
                          <a:solidFill>
                            <a:schemeClr val="tx1"/>
                          </a:solidFill>
                        </a:rPr>
                        <a:t>1°B</a:t>
                      </a:r>
                      <a:r>
                        <a:rPr lang="es-CL" sz="1200" baseline="0" dirty="0">
                          <a:solidFill>
                            <a:schemeClr val="tx1"/>
                          </a:solidFill>
                        </a:rPr>
                        <a:t> </a:t>
                      </a:r>
                      <a:endParaRPr lang="es-CL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L" sz="1200" dirty="0">
                          <a:solidFill>
                            <a:schemeClr val="tx1"/>
                          </a:solidFill>
                        </a:rPr>
                        <a:t>2°B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L" sz="1200" dirty="0">
                          <a:solidFill>
                            <a:schemeClr val="tx1"/>
                          </a:solidFill>
                        </a:rPr>
                        <a:t>3°BÁSICO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L" sz="1200" dirty="0">
                          <a:solidFill>
                            <a:schemeClr val="tx1"/>
                          </a:solidFill>
                        </a:rPr>
                        <a:t>4°BÁSICO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575256">
                <a:tc gridSpan="2">
                  <a:txBody>
                    <a:bodyPr/>
                    <a:lstStyle/>
                    <a:p>
                      <a:pPr algn="just"/>
                      <a:r>
                        <a:rPr lang="es-CL" sz="1200" b="0" dirty="0"/>
                        <a:t>Desarrollo de un pensamiento multiplicativo, previo al</a:t>
                      </a:r>
                      <a:r>
                        <a:rPr lang="es-CL" sz="1200" b="0" baseline="0" dirty="0"/>
                        <a:t> concepto de división. </a:t>
                      </a:r>
                      <a:r>
                        <a:rPr lang="es-CL" sz="1200" b="0" dirty="0"/>
                        <a:t>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L" sz="1200" b="1" baseline="0" dirty="0">
                          <a:solidFill>
                            <a:srgbClr val="002060"/>
                          </a:solidFill>
                        </a:rPr>
                        <a:t>OA9: </a:t>
                      </a:r>
                      <a:r>
                        <a:rPr lang="es-CL" sz="1200" baseline="0" dirty="0">
                          <a:solidFill>
                            <a:srgbClr val="002060"/>
                          </a:solidFill>
                        </a:rPr>
                        <a:t>Demostrar que comprenden la división en el contexto de las tablas de hasta 10 x 10; </a:t>
                      </a:r>
                    </a:p>
                    <a:p>
                      <a:pPr marL="171450" marR="0" indent="-17145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lang="es-CL" sz="1200" baseline="0" dirty="0">
                          <a:solidFill>
                            <a:srgbClr val="002060"/>
                          </a:solidFill>
                        </a:rPr>
                        <a:t>representando y explicando la división como repartición y agrupación en partes iguales, con material concreto y pictórico. </a:t>
                      </a:r>
                    </a:p>
                    <a:p>
                      <a:pPr marL="171450" marR="0" indent="-17145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lang="es-CL" sz="1200" baseline="0" dirty="0">
                          <a:solidFill>
                            <a:srgbClr val="002060"/>
                          </a:solidFill>
                        </a:rPr>
                        <a:t>creando y resolviendo problemas en contextos que incluyan la repartición y agrupación. </a:t>
                      </a:r>
                    </a:p>
                    <a:p>
                      <a:pPr marL="171450" marR="0" indent="-17145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lang="es-CL" sz="1200" baseline="0" dirty="0">
                          <a:solidFill>
                            <a:srgbClr val="002060"/>
                          </a:solidFill>
                        </a:rPr>
                        <a:t>Expresando la división como una sustracción repetida. </a:t>
                      </a:r>
                    </a:p>
                    <a:p>
                      <a:pPr marL="171450" marR="0" indent="-17145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lang="es-CL" sz="1200" baseline="0" dirty="0">
                          <a:solidFill>
                            <a:srgbClr val="002060"/>
                          </a:solidFill>
                        </a:rPr>
                        <a:t>Describiendo y aplicando la relación inversa entre la división y la multiplicación.</a:t>
                      </a:r>
                    </a:p>
                    <a:p>
                      <a:pPr marL="171450" marR="0" indent="-17145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lang="es-CL" sz="1200" baseline="0" dirty="0">
                          <a:solidFill>
                            <a:srgbClr val="002060"/>
                          </a:solidFill>
                        </a:rPr>
                        <a:t>Aplicando los resultados de las tablas de multiplicación de 10x10, sin realizar cálculos. </a:t>
                      </a:r>
                    </a:p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L" sz="1200" b="1" baseline="0" dirty="0">
                          <a:solidFill>
                            <a:srgbClr val="002060"/>
                          </a:solidFill>
                        </a:rPr>
                        <a:t>OA10: </a:t>
                      </a:r>
                      <a:r>
                        <a:rPr lang="es-CL" sz="1200" baseline="0" dirty="0">
                          <a:solidFill>
                            <a:srgbClr val="002060"/>
                          </a:solidFill>
                        </a:rPr>
                        <a:t>Resolver problemas rutinarios en contextos cotidianos, que incluya dinero e involucre la división. </a:t>
                      </a:r>
                    </a:p>
                    <a:p>
                      <a:pPr algn="just"/>
                      <a:endParaRPr lang="es-CL" sz="1200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L" sz="1200" b="1" baseline="0" dirty="0">
                          <a:solidFill>
                            <a:srgbClr val="002060"/>
                          </a:solidFill>
                        </a:rPr>
                        <a:t>OA 6: </a:t>
                      </a:r>
                      <a:r>
                        <a:rPr lang="es-CL" sz="1200" baseline="0" dirty="0">
                          <a:solidFill>
                            <a:srgbClr val="002060"/>
                          </a:solidFill>
                        </a:rPr>
                        <a:t>Demostrar que comprenden la división con dividendos de dos dígitos y divisiones de un digito:</a:t>
                      </a:r>
                    </a:p>
                    <a:p>
                      <a:pPr marL="171450" marR="0" indent="-17145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lang="es-CL" sz="1200" baseline="0" dirty="0">
                          <a:solidFill>
                            <a:srgbClr val="002060"/>
                          </a:solidFill>
                        </a:rPr>
                        <a:t>Usando estrategias para dividir, con o sin material concreto.</a:t>
                      </a:r>
                    </a:p>
                    <a:p>
                      <a:pPr marL="171450" marR="0" indent="-17145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lang="es-CL" sz="1200" baseline="0" dirty="0">
                          <a:solidFill>
                            <a:srgbClr val="002060"/>
                          </a:solidFill>
                        </a:rPr>
                        <a:t>Utilizando la relación que existe entre la división y la multiplicación. </a:t>
                      </a:r>
                    </a:p>
                    <a:p>
                      <a:pPr marL="171450" marR="0" indent="-17145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lang="es-CL" sz="1200" baseline="0" dirty="0">
                          <a:solidFill>
                            <a:srgbClr val="002060"/>
                          </a:solidFill>
                        </a:rPr>
                        <a:t>Estimando el cociente. </a:t>
                      </a:r>
                    </a:p>
                    <a:p>
                      <a:pPr marL="171450" marR="0" indent="-17145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lang="es-CL" sz="1200" baseline="0" dirty="0">
                          <a:solidFill>
                            <a:srgbClr val="002060"/>
                          </a:solidFill>
                        </a:rPr>
                        <a:t>Aplicando la estrategia por descomposición del dividendo. </a:t>
                      </a:r>
                    </a:p>
                    <a:p>
                      <a:pPr marL="171450" marR="0" indent="-17145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lang="es-CL" sz="1200" baseline="0" dirty="0">
                          <a:solidFill>
                            <a:srgbClr val="002060"/>
                          </a:solidFill>
                        </a:rPr>
                        <a:t>Aplicando el algoritmo de la división. </a:t>
                      </a:r>
                    </a:p>
                    <a:p>
                      <a:pPr algn="just"/>
                      <a:endParaRPr lang="es-CL" sz="1200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</a:tbl>
          </a:graphicData>
        </a:graphic>
      </p:graphicFrame>
      <p:graphicFrame>
        <p:nvGraphicFramePr>
          <p:cNvPr id="11" name="Tabla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54039619"/>
              </p:ext>
            </p:extLst>
          </p:nvPr>
        </p:nvGraphicFramePr>
        <p:xfrm>
          <a:off x="1940416" y="499737"/>
          <a:ext cx="8761926" cy="2074510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495156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383395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2507436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3375939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232239">
                <a:tc>
                  <a:txBody>
                    <a:bodyPr/>
                    <a:lstStyle/>
                    <a:p>
                      <a:pPr algn="ctr"/>
                      <a:endParaRPr lang="es-CL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L" sz="1400" dirty="0">
                          <a:solidFill>
                            <a:schemeClr val="tx1"/>
                          </a:solidFill>
                        </a:rPr>
                        <a:t>1°BÁSICO</a:t>
                      </a:r>
                      <a:r>
                        <a:rPr lang="es-CL" sz="1400" baseline="0" dirty="0">
                          <a:solidFill>
                            <a:schemeClr val="tx1"/>
                          </a:solidFill>
                        </a:rPr>
                        <a:t> </a:t>
                      </a:r>
                      <a:endParaRPr lang="es-CL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L" sz="1400" dirty="0">
                          <a:solidFill>
                            <a:schemeClr val="tx1"/>
                          </a:solidFill>
                        </a:rPr>
                        <a:t>2°BÁSICO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L" sz="1400" dirty="0">
                          <a:solidFill>
                            <a:schemeClr val="tx1"/>
                          </a:solidFill>
                        </a:rPr>
                        <a:t>3°BÁSICO</a:t>
                      </a:r>
                      <a:r>
                        <a:rPr lang="es-CL" sz="1400" baseline="0" dirty="0">
                          <a:solidFill>
                            <a:schemeClr val="tx1"/>
                          </a:solidFill>
                        </a:rPr>
                        <a:t> – 4°BÁSICO </a:t>
                      </a:r>
                      <a:endParaRPr lang="es-CL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1769710">
                <a:tc>
                  <a:txBody>
                    <a:bodyPr/>
                    <a:lstStyle/>
                    <a:p>
                      <a:pPr marL="0" indent="0" algn="ctr">
                        <a:buNone/>
                      </a:pPr>
                      <a:r>
                        <a:rPr lang="es-CL" sz="1200" b="1" dirty="0">
                          <a:solidFill>
                            <a:schemeClr val="tx1"/>
                          </a:solidFill>
                        </a:rPr>
                        <a:t>RESOLVER</a:t>
                      </a:r>
                      <a:r>
                        <a:rPr lang="es-CL" sz="1200" b="1" baseline="0" dirty="0">
                          <a:solidFill>
                            <a:schemeClr val="tx1"/>
                          </a:solidFill>
                        </a:rPr>
                        <a:t> PROBLEMAS </a:t>
                      </a:r>
                      <a:endParaRPr lang="es-CL" sz="1200" b="1" dirty="0">
                        <a:solidFill>
                          <a:schemeClr val="tx1"/>
                        </a:solidFill>
                      </a:endParaRPr>
                    </a:p>
                  </a:txBody>
                  <a:tcPr vert="vert27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342900" indent="-342900">
                        <a:buAutoNum type="alphaLcPeriod"/>
                      </a:pPr>
                      <a:r>
                        <a:rPr lang="es-CL" sz="1200" dirty="0"/>
                        <a:t>Emplear</a:t>
                      </a:r>
                      <a:r>
                        <a:rPr lang="es-CL" sz="1200" baseline="0" dirty="0"/>
                        <a:t> diversas estrategias para resolver problemas.</a:t>
                      </a:r>
                    </a:p>
                    <a:p>
                      <a:pPr marL="342900" indent="-342900">
                        <a:buAutoNum type="alphaLcPeriod"/>
                      </a:pPr>
                      <a:r>
                        <a:rPr lang="es-CL" sz="1200" baseline="0" dirty="0"/>
                        <a:t>Comprobar enunciados usando material concreto o gráfico. </a:t>
                      </a:r>
                    </a:p>
                    <a:p>
                      <a:pPr marL="342900" indent="-342900">
                        <a:buAutoNum type="alphaLcPeriod"/>
                      </a:pPr>
                      <a:r>
                        <a:rPr lang="es-CL" sz="1200" baseline="0" dirty="0"/>
                        <a:t>Expresar un problema con sus propias palabras.</a:t>
                      </a:r>
                    </a:p>
                    <a:p>
                      <a:pPr marL="0" indent="0">
                        <a:buNone/>
                      </a:pPr>
                      <a:endParaRPr lang="es-CL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AutoNum type="alphaLcPeriod"/>
                        <a:tabLst/>
                        <a:defRPr/>
                      </a:pPr>
                      <a:r>
                        <a:rPr lang="es-CL" sz="1200" dirty="0"/>
                        <a:t>Emplear</a:t>
                      </a:r>
                      <a:r>
                        <a:rPr lang="es-CL" sz="1200" baseline="0" dirty="0"/>
                        <a:t> diversas estrategias para resolver problemas:</a:t>
                      </a:r>
                    </a:p>
                    <a:p>
                      <a:pPr marL="285750" marR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lang="es-CL" sz="1200" baseline="0" dirty="0"/>
                        <a:t>A través de ensayo y error.</a:t>
                      </a:r>
                    </a:p>
                    <a:p>
                      <a:pPr marL="285750" marR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lang="es-CL" sz="1200" baseline="0" dirty="0"/>
                        <a:t>Aplicando conocimientos adquiridos.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L" sz="1200" baseline="0" dirty="0"/>
                        <a:t>b.    Comprobar enunciados usando material concreto y gráfico. </a:t>
                      </a:r>
                    </a:p>
                    <a:p>
                      <a:pPr marL="285750" marR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endParaRPr lang="es-CL" sz="1200" baseline="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342900" indent="-342900">
                        <a:buAutoNum type="alphaLcPeriod"/>
                      </a:pPr>
                      <a:r>
                        <a:rPr lang="es-CL" sz="1200" dirty="0"/>
                        <a:t>Resolver problemas dados o creados.</a:t>
                      </a:r>
                    </a:p>
                    <a:p>
                      <a:pPr marL="342900" marR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AutoNum type="alphaLcPeriod"/>
                        <a:tabLst/>
                        <a:defRPr/>
                      </a:pPr>
                      <a:r>
                        <a:rPr lang="es-CL" sz="1200" dirty="0"/>
                        <a:t>Emplear</a:t>
                      </a:r>
                      <a:r>
                        <a:rPr lang="es-CL" sz="1200" baseline="0" dirty="0"/>
                        <a:t> diversas estrategias para resolver problemas y alcanzar respuestas adecuadas, como la estrategia de los 4 pasos: entender, planificar, hacer y comprobar.</a:t>
                      </a:r>
                    </a:p>
                    <a:p>
                      <a:pPr marL="342900" marR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AutoNum type="alphaLcPeriod"/>
                        <a:tabLst/>
                        <a:defRPr/>
                      </a:pPr>
                      <a:r>
                        <a:rPr lang="es-CL" sz="1200" baseline="0" dirty="0"/>
                        <a:t>Transferir los procedimientos utilizados en situaciones ya resueltas a problemas similares.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</a:tbl>
          </a:graphicData>
        </a:graphic>
      </p:graphicFrame>
      <p:sp>
        <p:nvSpPr>
          <p:cNvPr id="12" name="CuadroTexto 11"/>
          <p:cNvSpPr txBox="1"/>
          <p:nvPr/>
        </p:nvSpPr>
        <p:spPr>
          <a:xfrm>
            <a:off x="548658" y="472227"/>
            <a:ext cx="302653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b="1" dirty="0"/>
              <a:t>HABILIDAD </a:t>
            </a:r>
          </a:p>
        </p:txBody>
      </p:sp>
      <p:sp>
        <p:nvSpPr>
          <p:cNvPr id="4" name="CuadroTexto 3"/>
          <p:cNvSpPr txBox="1"/>
          <p:nvPr/>
        </p:nvSpPr>
        <p:spPr>
          <a:xfrm>
            <a:off x="896385" y="6065949"/>
            <a:ext cx="72688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b="1" dirty="0">
                <a:solidFill>
                  <a:srgbClr val="0070C0"/>
                </a:solidFill>
              </a:rPr>
              <a:t>En Coherencia con nivel 1 priorización curricular – OA9  3°B - OA6 4°B.   </a:t>
            </a:r>
          </a:p>
        </p:txBody>
      </p:sp>
    </p:spTree>
    <p:extLst>
      <p:ext uri="{BB962C8B-B14F-4D97-AF65-F5344CB8AC3E}">
        <p14:creationId xmlns:p14="http://schemas.microsoft.com/office/powerpoint/2010/main" val="122293101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2" grpId="0"/>
      <p:bldP spid="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/>
          <p:cNvSpPr txBox="1"/>
          <p:nvPr/>
        </p:nvSpPr>
        <p:spPr>
          <a:xfrm>
            <a:off x="984696" y="581679"/>
            <a:ext cx="994141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CL" sz="2800" b="1" dirty="0">
                <a:solidFill>
                  <a:schemeClr val="accent1">
                    <a:lumMod val="50000"/>
                  </a:schemeClr>
                </a:solidFill>
              </a:rPr>
              <a:t>ENFOQUE DE RESOLUCIÓN DE PROBLEMAS JAPONÉS  </a:t>
            </a:r>
          </a:p>
        </p:txBody>
      </p:sp>
      <p:sp>
        <p:nvSpPr>
          <p:cNvPr id="5" name="Rectángulo 4"/>
          <p:cNvSpPr/>
          <p:nvPr/>
        </p:nvSpPr>
        <p:spPr>
          <a:xfrm>
            <a:off x="984696" y="1922175"/>
            <a:ext cx="10032642" cy="12603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es-CL" sz="2400" dirty="0">
                <a:ea typeface="Calibri" panose="020F0502020204030204" pitchFamily="34" charset="0"/>
                <a:cs typeface="TrebuchetMS"/>
              </a:rPr>
              <a:t>“</a:t>
            </a:r>
            <a:r>
              <a:rPr lang="es-CL" sz="2400" i="1" dirty="0">
                <a:ea typeface="Calibri" panose="020F0502020204030204" pitchFamily="34" charset="0"/>
                <a:cs typeface="TrebuchetMS"/>
              </a:rPr>
              <a:t>Problema es aquel que pone al alumno en una situaci</a:t>
            </a:r>
            <a:r>
              <a:rPr lang="es-CL" sz="2400" i="1" dirty="0">
                <a:ea typeface="TrebuchetMS"/>
                <a:cs typeface="TrebuchetMS"/>
              </a:rPr>
              <a:t>ó</a:t>
            </a:r>
            <a:r>
              <a:rPr lang="es-CL" sz="2400" i="1" dirty="0">
                <a:ea typeface="Calibri" panose="020F0502020204030204" pitchFamily="34" charset="0"/>
                <a:cs typeface="TrebuchetMS"/>
              </a:rPr>
              <a:t>n nueva, </a:t>
            </a:r>
            <a:r>
              <a:rPr lang="es-CL" sz="2400" i="1" dirty="0">
                <a:cs typeface="TrebuchetMS"/>
              </a:rPr>
              <a:t>ante la cual no dispone de un procedimiento inmediato para su resolución</a:t>
            </a:r>
            <a:r>
              <a:rPr lang="es-CL" sz="2400" dirty="0">
                <a:cs typeface="TrebuchetMS"/>
              </a:rPr>
              <a:t>” (Olfos &amp; </a:t>
            </a:r>
            <a:r>
              <a:rPr lang="es-CL" sz="2400" dirty="0" err="1">
                <a:cs typeface="TrebuchetMS"/>
              </a:rPr>
              <a:t>Isoda</a:t>
            </a:r>
            <a:r>
              <a:rPr lang="es-CL" sz="2400" dirty="0">
                <a:cs typeface="TrebuchetMS"/>
              </a:rPr>
              <a:t>, 2009) </a:t>
            </a:r>
            <a:endParaRPr lang="es-CL" sz="2400" dirty="0"/>
          </a:p>
        </p:txBody>
      </p:sp>
      <p:sp>
        <p:nvSpPr>
          <p:cNvPr id="7" name="CuadroTexto 6"/>
          <p:cNvSpPr txBox="1"/>
          <p:nvPr/>
        </p:nvSpPr>
        <p:spPr>
          <a:xfrm>
            <a:off x="939083" y="3281067"/>
            <a:ext cx="1003264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CL" sz="2400" b="1" dirty="0">
                <a:solidFill>
                  <a:srgbClr val="C00000"/>
                </a:solidFill>
              </a:rPr>
              <a:t>El problema por naturaleza es abierto. </a:t>
            </a:r>
            <a:r>
              <a:rPr lang="es-CL" sz="2400" dirty="0"/>
              <a:t>En el ámbito de la matemática escolar se dice que un problema es abierto para un estudiante si éste no dispone de procedimientos estándares para solucionarlo, o bien, cuando el problema tiene varias soluciones. </a:t>
            </a:r>
          </a:p>
        </p:txBody>
      </p:sp>
      <p:sp>
        <p:nvSpPr>
          <p:cNvPr id="9" name="CuadroTexto 8"/>
          <p:cNvSpPr txBox="1"/>
          <p:nvPr/>
        </p:nvSpPr>
        <p:spPr>
          <a:xfrm>
            <a:off x="3525942" y="6127316"/>
            <a:ext cx="72536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CL" i="1" dirty="0"/>
              <a:t>Enfoque de resolución de problemas, p.99  </a:t>
            </a:r>
          </a:p>
        </p:txBody>
      </p:sp>
      <p:sp>
        <p:nvSpPr>
          <p:cNvPr id="2" name="Rectángulo 1"/>
          <p:cNvSpPr/>
          <p:nvPr/>
        </p:nvSpPr>
        <p:spPr>
          <a:xfrm>
            <a:off x="833037" y="1346415"/>
            <a:ext cx="3442545" cy="47000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es-CL" sz="2400" b="1" dirty="0">
                <a:solidFill>
                  <a:srgbClr val="C00000"/>
                </a:solidFill>
                <a:ea typeface="Calibri" panose="020F0502020204030204" pitchFamily="34" charset="0"/>
                <a:cs typeface="TrebuchetMS"/>
              </a:rPr>
              <a:t>¿QUÉ ES UN PROBLEMA? </a:t>
            </a:r>
          </a:p>
        </p:txBody>
      </p:sp>
    </p:spTree>
    <p:extLst>
      <p:ext uri="{BB962C8B-B14F-4D97-AF65-F5344CB8AC3E}">
        <p14:creationId xmlns:p14="http://schemas.microsoft.com/office/powerpoint/2010/main" val="321217580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/>
          <p:cNvSpPr txBox="1"/>
          <p:nvPr/>
        </p:nvSpPr>
        <p:spPr>
          <a:xfrm>
            <a:off x="991673" y="624351"/>
            <a:ext cx="9930685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CL" sz="2800" b="1" dirty="0"/>
              <a:t>Un buen problema para la clase:</a:t>
            </a:r>
            <a:r>
              <a:rPr lang="es-CL" sz="2800" b="1" dirty="0">
                <a:solidFill>
                  <a:srgbClr val="0B6EB2"/>
                </a:solidFill>
              </a:rPr>
              <a:t> 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CL" sz="2800" b="1" dirty="0">
                <a:solidFill>
                  <a:srgbClr val="C00000"/>
                </a:solidFill>
              </a:rPr>
              <a:t>Es accesible </a:t>
            </a:r>
            <a:r>
              <a:rPr lang="es-CL" sz="2800" dirty="0"/>
              <a:t>a la diversidad de alumnos, por ende, admiten varios enfoques para su resolución.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CL" sz="2800" b="1" dirty="0">
                <a:solidFill>
                  <a:srgbClr val="C00000"/>
                </a:solidFill>
              </a:rPr>
              <a:t>Es consistente </a:t>
            </a:r>
            <a:r>
              <a:rPr lang="es-CL" sz="2800" dirty="0"/>
              <a:t>con el objetivo de la clase.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CL" sz="2800" b="1" dirty="0">
                <a:solidFill>
                  <a:srgbClr val="C00000"/>
                </a:solidFill>
              </a:rPr>
              <a:t>Permite al alumno alcanzar un conocimiento nuevo </a:t>
            </a:r>
            <a:r>
              <a:rPr lang="es-CL" sz="2800" dirty="0"/>
              <a:t>al poner en juego los conocimientos ya adquiridos.  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CL" sz="2800" b="1" dirty="0">
                <a:solidFill>
                  <a:srgbClr val="C00000"/>
                </a:solidFill>
              </a:rPr>
              <a:t>Desarrolla habilidades </a:t>
            </a:r>
            <a:r>
              <a:rPr lang="es-CL" sz="2800" dirty="0"/>
              <a:t>genéricas propias del quehacer en matemáticas, como pensamiento inductivo, modelación, formulación, representación, argumentación, validación, entre otros. </a:t>
            </a:r>
          </a:p>
          <a:p>
            <a:endParaRPr lang="es-CL" sz="2800" dirty="0"/>
          </a:p>
        </p:txBody>
      </p:sp>
      <p:sp>
        <p:nvSpPr>
          <p:cNvPr id="5" name="CuadroTexto 4"/>
          <p:cNvSpPr txBox="1"/>
          <p:nvPr/>
        </p:nvSpPr>
        <p:spPr>
          <a:xfrm>
            <a:off x="1262130" y="5424801"/>
            <a:ext cx="9660228" cy="64633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s-CL" dirty="0"/>
              <a:t>Observación : Un problema puede ser un ejercicio para un alumno de un curso superior y de hecho un enunciado que fue un problema para un alumno deja de serlo una vez que lo resuelve.</a:t>
            </a:r>
          </a:p>
        </p:txBody>
      </p:sp>
    </p:spTree>
    <p:extLst>
      <p:ext uri="{BB962C8B-B14F-4D97-AF65-F5344CB8AC3E}">
        <p14:creationId xmlns:p14="http://schemas.microsoft.com/office/powerpoint/2010/main" val="365533905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title"/>
          </p:nvPr>
        </p:nvSpPr>
        <p:spPr>
          <a:xfrm>
            <a:off x="2064632" y="1994975"/>
            <a:ext cx="8611954" cy="2525509"/>
          </a:xfrm>
        </p:spPr>
        <p:txBody>
          <a:bodyPr/>
          <a:lstStyle/>
          <a:p>
            <a:pPr algn="ctr"/>
            <a:r>
              <a:rPr lang="es-CL" dirty="0">
                <a:solidFill>
                  <a:schemeClr val="bg1"/>
                </a:solidFill>
              </a:rPr>
              <a:t/>
            </a:r>
            <a:br>
              <a:rPr lang="es-CL" dirty="0">
                <a:solidFill>
                  <a:schemeClr val="bg1"/>
                </a:solidFill>
              </a:rPr>
            </a:br>
            <a:r>
              <a:rPr lang="es-CL" b="1" dirty="0">
                <a:solidFill>
                  <a:schemeClr val="bg1"/>
                </a:solidFill>
              </a:rPr>
              <a:t>A RESOLVER PROBLEMAS </a:t>
            </a:r>
            <a:br>
              <a:rPr lang="es-CL" b="1" dirty="0">
                <a:solidFill>
                  <a:schemeClr val="bg1"/>
                </a:solidFill>
              </a:rPr>
            </a:br>
            <a:endParaRPr lang="es-CL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085135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10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1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1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1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14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15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16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17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18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19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20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2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2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2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24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25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26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27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28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29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30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3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3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3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34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35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36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4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5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6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7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8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9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69658</TotalTime>
  <Words>3882</Words>
  <Application>Microsoft Office PowerPoint</Application>
  <PresentationFormat>Panorámica</PresentationFormat>
  <Paragraphs>454</Paragraphs>
  <Slides>40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7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40</vt:i4>
      </vt:variant>
    </vt:vector>
  </HeadingPairs>
  <TitlesOfParts>
    <vt:vector size="48" baseType="lpstr">
      <vt:lpstr>Arial</vt:lpstr>
      <vt:lpstr>Calibri</vt:lpstr>
      <vt:lpstr>Calibri Light</vt:lpstr>
      <vt:lpstr>Cambria Math</vt:lpstr>
      <vt:lpstr>Times New Roman</vt:lpstr>
      <vt:lpstr>TrebuchetMS</vt:lpstr>
      <vt:lpstr>Wingdings</vt:lpstr>
      <vt:lpstr>1_Tema de Office</vt:lpstr>
      <vt:lpstr>Presentación de PowerPoint</vt:lpstr>
      <vt:lpstr>Taller  11: RESOLUCIÓN DE PROBLEMAS EN LA ENSEÑANZA DE LA DIVISIÓN.  </vt:lpstr>
      <vt:lpstr>INDICE DEL TALLER 11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 A RESOLVER PROBLEMAS  </vt:lpstr>
      <vt:lpstr>PROBLEMA: ¿En qué estación está Pedro en  el salto  91?. </vt:lpstr>
      <vt:lpstr>Presentación de PowerPoint</vt:lpstr>
      <vt:lpstr>Presentación de PowerPoint</vt:lpstr>
      <vt:lpstr>RESOLUCIÓN : ¿En qué estación está Pedro en el salto 91?. </vt:lpstr>
      <vt:lpstr>Presentación de PowerPoint</vt:lpstr>
      <vt:lpstr>LA GESTIÓN DE UNA CLASE PARA LA RESOLUCIÓN DE PROBLEMAS 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Análisis de los problemas 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 TAREA PROFESIONAL DOCENTE (actividad a-sincrónica)   </vt:lpstr>
      <vt:lpstr>Presentación de PowerPoint</vt:lpstr>
      <vt:lpstr>Presentación de PowerPoint</vt:lpstr>
      <vt:lpstr>Presentación de PowerPoint</vt:lpstr>
      <vt:lpstr>REFERENCIAS</vt:lpstr>
      <vt:lpstr>Taller 11: RESOLUCIÓN DE PROBLEMAS EN LA ENSEÑANZA DE LA DIVISIÓN  Para más información: daniela.bonilla@pucv.cl</vt:lpstr>
    </vt:vector>
  </TitlesOfParts>
  <Company>Microsoft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Nombre o título de la presentación</dc:title>
  <dc:creator>Pontificia Universidad Católica de Valparaíso</dc:creator>
  <cp:lastModifiedBy>DanielaB</cp:lastModifiedBy>
  <cp:revision>1219</cp:revision>
  <dcterms:created xsi:type="dcterms:W3CDTF">2018-11-15T18:58:27Z</dcterms:created>
  <dcterms:modified xsi:type="dcterms:W3CDTF">2020-07-30T23:39:11Z</dcterms:modified>
</cp:coreProperties>
</file>