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Lst>
  <p:sldSz cy="6858000" cx="12192000"/>
  <p:notesSz cx="6858000" cy="9144000"/>
  <p:embeddedFontLst>
    <p:embeddedFont>
      <p:font typeface="Belleza"/>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schemas.openxmlformats.org/officeDocument/2006/relationships/font" Target="fonts/Belleza-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C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errepica.com/groupe-de-recherche-sur-le-calcul-indig%C3%A8n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L"/>
              <a:t>Por ejemplo, si no pudiéramos transformar los dígitos en palabras numéricas de manera rápida y eficiente, leer los dígitos en voz alta sería difícil para nosotros. Poespecialmente importante, porque generalmente vemos o escuchamos números como dígitos o palabras, pero es la representación de cantidades lo que nos hace comprender el "significado" de un número y tener una idea de su tamaño. </a:t>
            </a:r>
            <a:endParaRPr/>
          </a:p>
        </p:txBody>
      </p:sp>
      <p:sp>
        <p:nvSpPr>
          <p:cNvPr id="162" name="Google Shape;1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La brecha entre “matemática escolar” y “matemática de la vida diaria”</a:t>
            </a:r>
            <a:endParaRPr/>
          </a:p>
        </p:txBody>
      </p:sp>
      <p:sp>
        <p:nvSpPr>
          <p:cNvPr id="171" name="Google Shape;17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L"/>
              <a:t>Dehaene, S. (2016). </a:t>
            </a:r>
            <a:r>
              <a:rPr i="1" lang="es-CL"/>
              <a:t>El cerebro matemático</a:t>
            </a:r>
            <a:r>
              <a:rPr lang="es-CL"/>
              <a:t>. Siglo XXI.</a:t>
            </a:r>
            <a:endParaRPr/>
          </a:p>
          <a:p>
            <a:pPr indent="0" lvl="0" marL="0" rtl="0" algn="l">
              <a:spcBef>
                <a:spcPts val="0"/>
              </a:spcBef>
              <a:spcAft>
                <a:spcPts val="0"/>
              </a:spcAft>
              <a:buNone/>
            </a:pPr>
            <a:r>
              <a:t/>
            </a:r>
            <a:endParaRPr/>
          </a:p>
        </p:txBody>
      </p:sp>
      <p:sp>
        <p:nvSpPr>
          <p:cNvPr id="193" name="Google Shape;19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“Existe una frustración en las facultades de matemáticas porque los estudiantes están llegando con las mejores calificaciones y, sin embargo, no pueden reunir ideas diferentes. Son muy fluidos pero no pueden resolver problemas no convencionales”, dice Lynne McClure de la Universidad de Cambridge. En un intento de convertir a los estudiantes en solucionadores de problemas más versátiles, la universidad ha creado un mapa del metro que muestra cómo las diferentes áreas del programa de estudios se conectan entre sí. El mapa tiene cinco líneas: Número, Geometría, Álgebra, Funciones y Cálculo.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aseline="30000" lang="es-CL"/>
              <a:t>*</a:t>
            </a:r>
            <a:r>
              <a:rPr lang="es-CL"/>
              <a:t>Acrónimo de “Approximate Number System.  Para saber más: 1) </a:t>
            </a:r>
            <a:r>
              <a:rPr b="0" i="0" lang="es-CL" sz="1200">
                <a:solidFill>
                  <a:schemeClr val="dk1"/>
                </a:solidFill>
                <a:latin typeface="Calibri"/>
                <a:ea typeface="Calibri"/>
                <a:cs typeface="Calibri"/>
                <a:sym typeface="Calibri"/>
              </a:rPr>
              <a:t>Odic, D., &amp; Starr, A. (2018). An introduction to the approximate number system. </a:t>
            </a:r>
            <a:r>
              <a:rPr b="0" i="1" lang="es-CL" sz="1200">
                <a:solidFill>
                  <a:schemeClr val="dk1"/>
                </a:solidFill>
                <a:latin typeface="Calibri"/>
                <a:ea typeface="Calibri"/>
                <a:cs typeface="Calibri"/>
                <a:sym typeface="Calibri"/>
              </a:rPr>
              <a:t>Child Development Perspectives</a:t>
            </a:r>
            <a:r>
              <a:rPr b="0" i="0" lang="es-CL" sz="1200">
                <a:solidFill>
                  <a:schemeClr val="dk1"/>
                </a:solidFill>
                <a:latin typeface="Calibri"/>
                <a:ea typeface="Calibri"/>
                <a:cs typeface="Calibri"/>
                <a:sym typeface="Calibri"/>
              </a:rPr>
              <a:t>, </a:t>
            </a:r>
            <a:r>
              <a:rPr b="0" i="1" lang="es-CL" sz="1200">
                <a:solidFill>
                  <a:schemeClr val="dk1"/>
                </a:solidFill>
                <a:latin typeface="Calibri"/>
                <a:ea typeface="Calibri"/>
                <a:cs typeface="Calibri"/>
                <a:sym typeface="Calibri"/>
              </a:rPr>
              <a:t>12</a:t>
            </a:r>
            <a:r>
              <a:rPr b="0" i="0" lang="es-CL" sz="1200">
                <a:solidFill>
                  <a:schemeClr val="dk1"/>
                </a:solidFill>
                <a:latin typeface="Calibri"/>
                <a:ea typeface="Calibri"/>
                <a:cs typeface="Calibri"/>
                <a:sym typeface="Calibri"/>
              </a:rPr>
              <a:t>(4), 223-229.</a:t>
            </a:r>
            <a:endParaRPr/>
          </a:p>
          <a:p>
            <a:pPr indent="0" lvl="0" marL="0" rtl="0" algn="l">
              <a:spcBef>
                <a:spcPts val="0"/>
              </a:spcBef>
              <a:spcAft>
                <a:spcPts val="0"/>
              </a:spcAft>
              <a:buNone/>
            </a:pPr>
            <a:r>
              <a:rPr b="0" i="0" lang="es-CL" sz="1200">
                <a:solidFill>
                  <a:schemeClr val="dk1"/>
                </a:solidFill>
                <a:latin typeface="Calibri"/>
                <a:ea typeface="Calibri"/>
                <a:cs typeface="Calibri"/>
                <a:sym typeface="Calibri"/>
              </a:rPr>
              <a:t>2) Wang, J. J., Odic, D., Halberda, J., &amp; Feigenson, L. (2016). Changing the precision of preschoolers’ approximate number system representations changes their symbolic math performance. </a:t>
            </a:r>
            <a:r>
              <a:rPr b="0" i="1" lang="es-CL" sz="1200">
                <a:solidFill>
                  <a:schemeClr val="dk1"/>
                </a:solidFill>
                <a:latin typeface="Calibri"/>
                <a:ea typeface="Calibri"/>
                <a:cs typeface="Calibri"/>
                <a:sym typeface="Calibri"/>
              </a:rPr>
              <a:t>Journal of Experimental Child Psychology</a:t>
            </a:r>
            <a:r>
              <a:rPr b="0" i="0" lang="es-CL" sz="1200">
                <a:solidFill>
                  <a:schemeClr val="dk1"/>
                </a:solidFill>
                <a:latin typeface="Calibri"/>
                <a:ea typeface="Calibri"/>
                <a:cs typeface="Calibri"/>
                <a:sym typeface="Calibri"/>
              </a:rPr>
              <a:t>, </a:t>
            </a:r>
            <a:r>
              <a:rPr b="0" i="1" lang="es-CL" sz="1200">
                <a:solidFill>
                  <a:schemeClr val="dk1"/>
                </a:solidFill>
                <a:latin typeface="Calibri"/>
                <a:ea typeface="Calibri"/>
                <a:cs typeface="Calibri"/>
                <a:sym typeface="Calibri"/>
              </a:rPr>
              <a:t>147</a:t>
            </a:r>
            <a:r>
              <a:rPr b="0" i="0" lang="es-CL" sz="1200">
                <a:solidFill>
                  <a:schemeClr val="dk1"/>
                </a:solidFill>
                <a:latin typeface="Calibri"/>
                <a:ea typeface="Calibri"/>
                <a:cs typeface="Calibri"/>
                <a:sym typeface="Calibri"/>
              </a:rPr>
              <a:t>, 82-99.</a:t>
            </a:r>
            <a:endParaRPr/>
          </a:p>
          <a:p>
            <a:pPr indent="0" lvl="0" marL="0" rtl="0" algn="l">
              <a:spcBef>
                <a:spcPts val="0"/>
              </a:spcBef>
              <a:spcAft>
                <a:spcPts val="0"/>
              </a:spcAft>
              <a:buNone/>
            </a:pPr>
            <a:r>
              <a:rPr lang="es-CL"/>
              <a:t> </a:t>
            </a: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aseline="30000" lang="es-CL"/>
              <a:t>*</a:t>
            </a:r>
            <a:r>
              <a:rPr lang="es-CL"/>
              <a:t>Acrónimo de “Approximate Number System.  Para saber más: 1) </a:t>
            </a:r>
            <a:r>
              <a:rPr b="0" i="0" lang="es-CL" sz="1200">
                <a:solidFill>
                  <a:schemeClr val="dk1"/>
                </a:solidFill>
                <a:latin typeface="Calibri"/>
                <a:ea typeface="Calibri"/>
                <a:cs typeface="Calibri"/>
                <a:sym typeface="Calibri"/>
              </a:rPr>
              <a:t>Odic, D., &amp; Starr, A. (2018). An introduction to the approximate number system. </a:t>
            </a:r>
            <a:r>
              <a:rPr b="0" i="1" lang="es-CL" sz="1200">
                <a:solidFill>
                  <a:schemeClr val="dk1"/>
                </a:solidFill>
                <a:latin typeface="Calibri"/>
                <a:ea typeface="Calibri"/>
                <a:cs typeface="Calibri"/>
                <a:sym typeface="Calibri"/>
              </a:rPr>
              <a:t>Child Development Perspectives</a:t>
            </a:r>
            <a:r>
              <a:rPr b="0" i="0" lang="es-CL" sz="1200">
                <a:solidFill>
                  <a:schemeClr val="dk1"/>
                </a:solidFill>
                <a:latin typeface="Calibri"/>
                <a:ea typeface="Calibri"/>
                <a:cs typeface="Calibri"/>
                <a:sym typeface="Calibri"/>
              </a:rPr>
              <a:t>, </a:t>
            </a:r>
            <a:r>
              <a:rPr b="0" i="1" lang="es-CL" sz="1200">
                <a:solidFill>
                  <a:schemeClr val="dk1"/>
                </a:solidFill>
                <a:latin typeface="Calibri"/>
                <a:ea typeface="Calibri"/>
                <a:cs typeface="Calibri"/>
                <a:sym typeface="Calibri"/>
              </a:rPr>
              <a:t>12</a:t>
            </a:r>
            <a:r>
              <a:rPr b="0" i="0" lang="es-CL" sz="1200">
                <a:solidFill>
                  <a:schemeClr val="dk1"/>
                </a:solidFill>
                <a:latin typeface="Calibri"/>
                <a:ea typeface="Calibri"/>
                <a:cs typeface="Calibri"/>
                <a:sym typeface="Calibri"/>
              </a:rPr>
              <a:t>(4), 223-229.</a:t>
            </a:r>
            <a:endParaRPr/>
          </a:p>
          <a:p>
            <a:pPr indent="0" lvl="0" marL="0" rtl="0" algn="l">
              <a:spcBef>
                <a:spcPts val="0"/>
              </a:spcBef>
              <a:spcAft>
                <a:spcPts val="0"/>
              </a:spcAft>
              <a:buNone/>
            </a:pPr>
            <a:r>
              <a:rPr b="0" i="0" lang="es-CL" sz="1200">
                <a:solidFill>
                  <a:schemeClr val="dk1"/>
                </a:solidFill>
                <a:latin typeface="Calibri"/>
                <a:ea typeface="Calibri"/>
                <a:cs typeface="Calibri"/>
                <a:sym typeface="Calibri"/>
              </a:rPr>
              <a:t>2) Wang, J. J., Odic, D., Halberda, J., &amp; Feigenson, L. (2016). Changing the precision of preschoolers’ approximate number system representations changes their symbolic math performance. </a:t>
            </a:r>
            <a:r>
              <a:rPr b="0" i="1" lang="es-CL" sz="1200">
                <a:solidFill>
                  <a:schemeClr val="dk1"/>
                </a:solidFill>
                <a:latin typeface="Calibri"/>
                <a:ea typeface="Calibri"/>
                <a:cs typeface="Calibri"/>
                <a:sym typeface="Calibri"/>
              </a:rPr>
              <a:t>Journal of Experimental Child Psychology</a:t>
            </a:r>
            <a:r>
              <a:rPr b="0" i="0" lang="es-CL" sz="1200">
                <a:solidFill>
                  <a:schemeClr val="dk1"/>
                </a:solidFill>
                <a:latin typeface="Calibri"/>
                <a:ea typeface="Calibri"/>
                <a:cs typeface="Calibri"/>
                <a:sym typeface="Calibri"/>
              </a:rPr>
              <a:t>, </a:t>
            </a:r>
            <a:r>
              <a:rPr b="0" i="1" lang="es-CL" sz="1200">
                <a:solidFill>
                  <a:schemeClr val="dk1"/>
                </a:solidFill>
                <a:latin typeface="Calibri"/>
                <a:ea typeface="Calibri"/>
                <a:cs typeface="Calibri"/>
                <a:sym typeface="Calibri"/>
              </a:rPr>
              <a:t>147</a:t>
            </a:r>
            <a:r>
              <a:rPr b="0" i="0" lang="es-CL" sz="1200">
                <a:solidFill>
                  <a:schemeClr val="dk1"/>
                </a:solidFill>
                <a:latin typeface="Calibri"/>
                <a:ea typeface="Calibri"/>
                <a:cs typeface="Calibri"/>
                <a:sym typeface="Calibri"/>
              </a:rPr>
              <a:t>, 82-99.</a:t>
            </a:r>
            <a:endParaRPr/>
          </a:p>
          <a:p>
            <a:pPr indent="0" lvl="0" marL="0" rtl="0" algn="l">
              <a:spcBef>
                <a:spcPts val="0"/>
              </a:spcBef>
              <a:spcAft>
                <a:spcPts val="0"/>
              </a:spcAft>
              <a:buNone/>
            </a:pPr>
            <a:r>
              <a:rPr lang="es-CL"/>
              <a:t> </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L"/>
              <a:t>Para saber más, pueden revisar el Centro de investigación sobre cálculoque ha investigado a este pueblo: </a:t>
            </a:r>
            <a:r>
              <a:rPr lang="es-CL" sz="1200" u="sng">
                <a:solidFill>
                  <a:schemeClr val="hlink"/>
                </a:solidFill>
                <a:hlinkClick r:id="rId2"/>
              </a:rPr>
              <a:t>https://www.pierrepica.com/groupe-de-recherche-sur-le-calcul-indig%C3%A8ne/</a:t>
            </a:r>
            <a:endParaRPr sz="1200">
              <a:solidFill>
                <a:srgbClr val="2F5496"/>
              </a:solidFill>
            </a:endParaRPr>
          </a:p>
          <a:p>
            <a:pPr indent="0" lvl="0" marL="0" rtl="0" algn="l">
              <a:spcBef>
                <a:spcPts val="0"/>
              </a:spcBef>
              <a:spcAft>
                <a:spcPts val="0"/>
              </a:spcAft>
              <a:buNone/>
            </a:pPr>
            <a:r>
              <a:t/>
            </a:r>
            <a:endParaRPr/>
          </a:p>
        </p:txBody>
      </p:sp>
      <p:sp>
        <p:nvSpPr>
          <p:cNvPr id="138" name="Google Shape;1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CL"/>
              <a:t>. Por ejemplo, la representación de dígitos se utiliza al leer números escritos como dígitos o al escribirlos. La representación verbal se usa cuando se habla o se escucha a alguien que dice números, y también para almacenar las tablas de multiplicar en nuestra memoria (“tres por cinco son quince”). La representación de cantidades se utiliza para decidir cuál de los dos números es mayor o para aproximar cantidades rápidamente.</a:t>
            </a:r>
            <a:endParaRPr/>
          </a:p>
          <a:p>
            <a:pPr indent="0" lvl="0" marL="0" rtl="0" algn="l">
              <a:spcBef>
                <a:spcPts val="0"/>
              </a:spcBef>
              <a:spcAft>
                <a:spcPts val="0"/>
              </a:spcAft>
              <a:buNone/>
            </a:pPr>
            <a:r>
              <a:t/>
            </a:r>
            <a:endParaRPr/>
          </a:p>
          <a:p>
            <a:pPr indent="0" lvl="0" marL="0" rtl="0" algn="l">
              <a:spcBef>
                <a:spcPts val="0"/>
              </a:spcBef>
              <a:spcAft>
                <a:spcPts val="0"/>
              </a:spcAft>
              <a:buNone/>
            </a:pPr>
            <a:r>
              <a:rPr lang="es-CL"/>
              <a:t>Nuestro cerebro también puede transformar números de una representación a otra. Por ejemplo, cuando leemos en voz alta el número 5, nuestro cerebro debe comprender el dígito, transformarlo en su representación verbal e instruir a nuestro sistema de habla para que diga en voz alta la palabra "cinco". Al mismo tiempo, el cerebro también transforma 5 en una cantidad, y tenemos una idea de cuán grande es el número 5.</a:t>
            </a:r>
            <a:endParaRPr/>
          </a:p>
          <a:p>
            <a:pPr indent="0" lvl="0" marL="0" rtl="0" algn="l">
              <a:spcBef>
                <a:spcPts val="0"/>
              </a:spcBef>
              <a:spcAft>
                <a:spcPts val="0"/>
              </a:spcAft>
              <a:buNone/>
            </a:pPr>
            <a:r>
              <a:t/>
            </a:r>
            <a:endParaRPr/>
          </a:p>
        </p:txBody>
      </p:sp>
      <p:sp>
        <p:nvSpPr>
          <p:cNvPr id="148" name="Google Shape;1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s-CL"/>
              <a:t>Por ejemplo, si no pudiéramos transformar los dígitos en palabras numéricas de manera rápida y eficiente, leer los dígitos en voz alta sería difícil para nosotros. Poder transformar números en la representación de cantidades es especialmente importante, porque generalmente vemos o escuchamos números como dígitos o palabras, pero es la representación de cantidades lo que nos hace comprender el "significado" de un número y tener una idea de su tamaño. es.</a:t>
            </a:r>
            <a:endParaRPr/>
          </a:p>
          <a:p>
            <a:pPr indent="0" lvl="0" marL="0" rtl="0" algn="l">
              <a:spcBef>
                <a:spcPts val="0"/>
              </a:spcBef>
              <a:spcAft>
                <a:spcPts val="0"/>
              </a:spcAft>
              <a:buNone/>
            </a:pPr>
            <a:r>
              <a:t/>
            </a:r>
            <a:endParaRPr/>
          </a:p>
        </p:txBody>
      </p:sp>
      <p:sp>
        <p:nvSpPr>
          <p:cNvPr id="155" name="Google Shape;1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8.png"/><Relationship Id="rId5" Type="http://schemas.openxmlformats.org/officeDocument/2006/relationships/image" Target="../media/image3.jpg"/><Relationship Id="rId6" Type="http://schemas.openxmlformats.org/officeDocument/2006/relationships/image" Target="../media/image8.png"/><Relationship Id="rId7" Type="http://schemas.openxmlformats.org/officeDocument/2006/relationships/image" Target="../media/image36.jpg"/><Relationship Id="rId8"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0.png"/><Relationship Id="rId4" Type="http://schemas.openxmlformats.org/officeDocument/2006/relationships/image" Target="../media/image22.png"/><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3.png"/><Relationship Id="rId4" Type="http://schemas.openxmlformats.org/officeDocument/2006/relationships/image" Target="../media/image28.jpg"/><Relationship Id="rId5" Type="http://schemas.openxmlformats.org/officeDocument/2006/relationships/image" Target="../media/image42.jpg"/><Relationship Id="rId6"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5.png"/><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8.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39.png"/><Relationship Id="rId7"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7.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1.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hyperlink" Target="mailto:jvalenzuela@ucm.cl" TargetMode="External"/><Relationship Id="rId4" Type="http://schemas.openxmlformats.org/officeDocument/2006/relationships/image" Target="../media/image45.png"/><Relationship Id="rId5"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4.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s-CL"/>
              <a:t>Participa </a:t>
            </a:r>
            <a:r>
              <a:rPr i="1" lang="es-CL"/>
              <a:t>on-line</a:t>
            </a:r>
            <a:endParaRPr i="1"/>
          </a:p>
        </p:txBody>
      </p:sp>
      <p:sp>
        <p:nvSpPr>
          <p:cNvPr id="89" name="Google Shape;89;p13"/>
          <p:cNvSpPr txBox="1"/>
          <p:nvPr>
            <p:ph idx="1" type="body"/>
          </p:nvPr>
        </p:nvSpPr>
        <p:spPr>
          <a:xfrm>
            <a:off x="838200" y="1606364"/>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590"/>
              <a:buNone/>
            </a:pPr>
            <a:r>
              <a:t/>
            </a:r>
            <a:endParaRPr sz="2590"/>
          </a:p>
          <a:p>
            <a:pPr indent="0" lvl="0" marL="0" rtl="0" algn="l">
              <a:lnSpc>
                <a:spcPct val="80000"/>
              </a:lnSpc>
              <a:spcBef>
                <a:spcPts val="0"/>
              </a:spcBef>
              <a:spcAft>
                <a:spcPts val="0"/>
              </a:spcAft>
              <a:buClr>
                <a:schemeClr val="dk1"/>
              </a:buClr>
              <a:buSzPts val="2590"/>
              <a:buNone/>
            </a:pPr>
            <a:r>
              <a:t/>
            </a:r>
            <a:endParaRPr sz="2590"/>
          </a:p>
          <a:p>
            <a:pPr indent="0" lvl="0" marL="0" rtl="0" algn="l">
              <a:lnSpc>
                <a:spcPct val="80000"/>
              </a:lnSpc>
              <a:spcBef>
                <a:spcPts val="0"/>
              </a:spcBef>
              <a:spcAft>
                <a:spcPts val="0"/>
              </a:spcAft>
              <a:buClr>
                <a:schemeClr val="dk1"/>
              </a:buClr>
              <a:buSzPts val="2590"/>
              <a:buNone/>
            </a:pPr>
            <a:r>
              <a:rPr lang="es-CL" sz="2590"/>
              <a:t>A) Indica </a:t>
            </a:r>
            <a:r>
              <a:rPr b="1" lang="es-CL" sz="2590"/>
              <a:t>3 palabras que usted asocie a motivación</a:t>
            </a:r>
            <a:r>
              <a:rPr lang="es-CL" sz="2590"/>
              <a:t> en contexto escolar</a:t>
            </a:r>
            <a:endParaRPr/>
          </a:p>
          <a:p>
            <a:pPr indent="0" lvl="0" marL="0" rtl="0" algn="l">
              <a:lnSpc>
                <a:spcPct val="80000"/>
              </a:lnSpc>
              <a:spcBef>
                <a:spcPts val="1000"/>
              </a:spcBef>
              <a:spcAft>
                <a:spcPts val="0"/>
              </a:spcAft>
              <a:buClr>
                <a:schemeClr val="dk1"/>
              </a:buClr>
              <a:buSzPts val="2590"/>
              <a:buNone/>
            </a:pPr>
            <a:r>
              <a:t/>
            </a:r>
            <a:endParaRPr sz="2590"/>
          </a:p>
          <a:p>
            <a:pPr indent="0" lvl="0" marL="0" rtl="0" algn="l">
              <a:lnSpc>
                <a:spcPct val="80000"/>
              </a:lnSpc>
              <a:spcBef>
                <a:spcPts val="1000"/>
              </a:spcBef>
              <a:spcAft>
                <a:spcPts val="0"/>
              </a:spcAft>
              <a:buClr>
                <a:schemeClr val="dk1"/>
              </a:buClr>
              <a:buSzPts val="2590"/>
              <a:buNone/>
            </a:pPr>
            <a:r>
              <a:rPr lang="es-CL" sz="2590"/>
              <a:t>B) ¿De quién es la </a:t>
            </a:r>
            <a:r>
              <a:rPr b="1" lang="es-CL" sz="2590"/>
              <a:t>responsabilidad de la motivación escolar </a:t>
            </a:r>
            <a:r>
              <a:rPr lang="es-CL" sz="2590"/>
              <a:t>?</a:t>
            </a:r>
            <a:endParaRPr/>
          </a:p>
          <a:p>
            <a:pPr indent="0" lvl="0" marL="0" rtl="0" algn="l">
              <a:lnSpc>
                <a:spcPct val="80000"/>
              </a:lnSpc>
              <a:spcBef>
                <a:spcPts val="1000"/>
              </a:spcBef>
              <a:spcAft>
                <a:spcPts val="0"/>
              </a:spcAft>
              <a:buClr>
                <a:schemeClr val="dk1"/>
              </a:buClr>
              <a:buSzPts val="2590"/>
              <a:buNone/>
            </a:pPr>
            <a:r>
              <a:rPr lang="es-CL" sz="2590"/>
              <a:t> de la Familia</a:t>
            </a:r>
            <a:endParaRPr/>
          </a:p>
          <a:p>
            <a:pPr indent="0" lvl="0" marL="0" rtl="0" algn="l">
              <a:lnSpc>
                <a:spcPct val="80000"/>
              </a:lnSpc>
              <a:spcBef>
                <a:spcPts val="1000"/>
              </a:spcBef>
              <a:spcAft>
                <a:spcPts val="0"/>
              </a:spcAft>
              <a:buClr>
                <a:schemeClr val="dk1"/>
              </a:buClr>
              <a:buSzPts val="2590"/>
              <a:buNone/>
            </a:pPr>
            <a:r>
              <a:rPr lang="es-CL" sz="2590"/>
              <a:t> del Profesor</a:t>
            </a:r>
            <a:endParaRPr/>
          </a:p>
          <a:p>
            <a:pPr indent="0" lvl="0" marL="0" rtl="0" algn="l">
              <a:lnSpc>
                <a:spcPct val="80000"/>
              </a:lnSpc>
              <a:spcBef>
                <a:spcPts val="1000"/>
              </a:spcBef>
              <a:spcAft>
                <a:spcPts val="0"/>
              </a:spcAft>
              <a:buClr>
                <a:schemeClr val="dk1"/>
              </a:buClr>
              <a:buSzPts val="2590"/>
              <a:buNone/>
            </a:pPr>
            <a:r>
              <a:rPr lang="es-CL" sz="2590"/>
              <a:t> del Propio niño/a)?</a:t>
            </a:r>
            <a:endParaRPr/>
          </a:p>
          <a:p>
            <a:pPr indent="0" lvl="0" marL="0" rtl="0" algn="l">
              <a:lnSpc>
                <a:spcPct val="80000"/>
              </a:lnSpc>
              <a:spcBef>
                <a:spcPts val="1000"/>
              </a:spcBef>
              <a:spcAft>
                <a:spcPts val="0"/>
              </a:spcAft>
              <a:buClr>
                <a:schemeClr val="dk1"/>
              </a:buClr>
              <a:buSzPts val="2590"/>
              <a:buNone/>
            </a:pPr>
            <a:r>
              <a:t/>
            </a:r>
            <a:endParaRPr sz="2590"/>
          </a:p>
          <a:p>
            <a:pPr indent="0" lvl="0" marL="0" rtl="0" algn="ctr">
              <a:lnSpc>
                <a:spcPct val="80000"/>
              </a:lnSpc>
              <a:spcBef>
                <a:spcPts val="1000"/>
              </a:spcBef>
              <a:spcAft>
                <a:spcPts val="0"/>
              </a:spcAft>
              <a:buClr>
                <a:schemeClr val="dk1"/>
              </a:buClr>
              <a:buSzPts val="3607"/>
              <a:buNone/>
            </a:pPr>
            <a:r>
              <a:rPr b="1" lang="es-CL" sz="3607"/>
              <a:t>Ingresa a </a:t>
            </a:r>
            <a:r>
              <a:rPr b="1" lang="es-CL" sz="3607"/>
              <a:t>Menti.com </a:t>
            </a:r>
            <a:endParaRPr/>
          </a:p>
          <a:p>
            <a:pPr indent="0" lvl="0" marL="0" rtl="0" algn="ctr">
              <a:lnSpc>
                <a:spcPct val="80000"/>
              </a:lnSpc>
              <a:spcBef>
                <a:spcPts val="1000"/>
              </a:spcBef>
              <a:spcAft>
                <a:spcPts val="0"/>
              </a:spcAft>
              <a:buClr>
                <a:schemeClr val="dk1"/>
              </a:buClr>
              <a:buSzPts val="3607"/>
              <a:buNone/>
            </a:pPr>
            <a:r>
              <a:rPr b="1" lang="es-CL" sz="3607"/>
              <a:t>   código: 4828290</a:t>
            </a:r>
            <a:endParaRPr b="1" sz="3607"/>
          </a:p>
        </p:txBody>
      </p:sp>
      <p:pic>
        <p:nvPicPr>
          <p:cNvPr id="90" name="Google Shape;90;p13"/>
          <p:cNvPicPr preferRelativeResize="0"/>
          <p:nvPr/>
        </p:nvPicPr>
        <p:blipFill rotWithShape="1">
          <a:blip r:embed="rId3">
            <a:alphaModFix/>
          </a:blip>
          <a:srcRect b="0" l="0" r="0" t="0"/>
          <a:stretch/>
        </p:blipFill>
        <p:spPr>
          <a:xfrm>
            <a:off x="9205965" y="350340"/>
            <a:ext cx="2462392" cy="13380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2"/>
          <p:cNvSpPr txBox="1"/>
          <p:nvPr>
            <p:ph type="title"/>
          </p:nvPr>
        </p:nvSpPr>
        <p:spPr>
          <a:xfrm>
            <a:off x="1066800" y="266514"/>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s-CL"/>
              <a:t>¿Qué sabemos?</a:t>
            </a:r>
            <a:endParaRPr/>
          </a:p>
        </p:txBody>
      </p:sp>
      <p:pic>
        <p:nvPicPr>
          <p:cNvPr id="165" name="Google Shape;165;p22"/>
          <p:cNvPicPr preferRelativeResize="0"/>
          <p:nvPr>
            <p:ph idx="1" type="body"/>
          </p:nvPr>
        </p:nvPicPr>
        <p:blipFill rotWithShape="1">
          <a:blip r:embed="rId3">
            <a:alphaModFix/>
          </a:blip>
          <a:srcRect b="0" l="0" r="0" t="0"/>
          <a:stretch/>
        </p:blipFill>
        <p:spPr>
          <a:xfrm>
            <a:off x="5658613" y="0"/>
            <a:ext cx="6533387" cy="4351338"/>
          </a:xfrm>
          <a:prstGeom prst="rect">
            <a:avLst/>
          </a:prstGeom>
          <a:noFill/>
          <a:ln>
            <a:noFill/>
          </a:ln>
        </p:spPr>
      </p:pic>
      <p:pic>
        <p:nvPicPr>
          <p:cNvPr id="166" name="Google Shape;166;p22"/>
          <p:cNvPicPr preferRelativeResize="0"/>
          <p:nvPr/>
        </p:nvPicPr>
        <p:blipFill rotWithShape="1">
          <a:blip r:embed="rId4">
            <a:alphaModFix/>
          </a:blip>
          <a:srcRect b="0" l="0" r="0" t="0"/>
          <a:stretch/>
        </p:blipFill>
        <p:spPr>
          <a:xfrm>
            <a:off x="0" y="2309812"/>
            <a:ext cx="6849035" cy="4548188"/>
          </a:xfrm>
          <a:prstGeom prst="rect">
            <a:avLst/>
          </a:prstGeom>
          <a:noFill/>
          <a:ln>
            <a:noFill/>
          </a:ln>
        </p:spPr>
      </p:pic>
      <p:sp>
        <p:nvSpPr>
          <p:cNvPr id="167" name="Google Shape;167;p22"/>
          <p:cNvSpPr txBox="1"/>
          <p:nvPr/>
        </p:nvSpPr>
        <p:spPr>
          <a:xfrm>
            <a:off x="7933764" y="5269303"/>
            <a:ext cx="395343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s-CL" sz="2800">
                <a:solidFill>
                  <a:schemeClr val="dk1"/>
                </a:solidFill>
                <a:latin typeface="Calibri"/>
                <a:ea typeface="Calibri"/>
                <a:cs typeface="Calibri"/>
                <a:sym typeface="Calibri"/>
              </a:rPr>
              <a:t>Participación</a:t>
            </a:r>
            <a:r>
              <a:rPr i="1" lang="es-CL" sz="2400">
                <a:solidFill>
                  <a:schemeClr val="dk1"/>
                </a:solidFill>
                <a:latin typeface="Calibri"/>
                <a:ea typeface="Calibri"/>
                <a:cs typeface="Calibri"/>
                <a:sym typeface="Calibri"/>
              </a:rPr>
              <a:t> </a:t>
            </a:r>
            <a:r>
              <a:rPr i="1" lang="es-CL" sz="2800">
                <a:solidFill>
                  <a:schemeClr val="dk1"/>
                </a:solidFill>
                <a:latin typeface="Calibri"/>
                <a:ea typeface="Calibri"/>
                <a:cs typeface="Calibri"/>
                <a:sym typeface="Calibri"/>
              </a:rPr>
              <a:t>guiada</a:t>
            </a:r>
            <a:endParaRPr i="1"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23"/>
          <p:cNvPicPr preferRelativeResize="0"/>
          <p:nvPr/>
        </p:nvPicPr>
        <p:blipFill rotWithShape="1">
          <a:blip r:embed="rId3">
            <a:alphaModFix/>
          </a:blip>
          <a:srcRect b="0" l="0" r="0" t="0"/>
          <a:stretch/>
        </p:blipFill>
        <p:spPr>
          <a:xfrm>
            <a:off x="9172727" y="1"/>
            <a:ext cx="2707341" cy="4061012"/>
          </a:xfrm>
          <a:prstGeom prst="rect">
            <a:avLst/>
          </a:prstGeom>
          <a:noFill/>
          <a:ln>
            <a:noFill/>
          </a:ln>
        </p:spPr>
      </p:pic>
      <p:pic>
        <p:nvPicPr>
          <p:cNvPr id="174" name="Google Shape;174;p23"/>
          <p:cNvPicPr preferRelativeResize="0"/>
          <p:nvPr>
            <p:ph idx="1" type="body"/>
          </p:nvPr>
        </p:nvPicPr>
        <p:blipFill rotWithShape="1">
          <a:blip r:embed="rId4">
            <a:alphaModFix/>
          </a:blip>
          <a:srcRect b="0" l="0" r="0" t="0"/>
          <a:stretch/>
        </p:blipFill>
        <p:spPr>
          <a:xfrm>
            <a:off x="4065" y="2681466"/>
            <a:ext cx="2647623" cy="4176534"/>
          </a:xfrm>
          <a:prstGeom prst="rect">
            <a:avLst/>
          </a:prstGeom>
          <a:noFill/>
          <a:ln>
            <a:noFill/>
          </a:ln>
        </p:spPr>
      </p:pic>
      <p:pic>
        <p:nvPicPr>
          <p:cNvPr id="175" name="Google Shape;175;p23"/>
          <p:cNvPicPr preferRelativeResize="0"/>
          <p:nvPr/>
        </p:nvPicPr>
        <p:blipFill rotWithShape="1">
          <a:blip r:embed="rId5">
            <a:alphaModFix/>
          </a:blip>
          <a:srcRect b="0" l="0" r="0" t="0"/>
          <a:stretch/>
        </p:blipFill>
        <p:spPr>
          <a:xfrm>
            <a:off x="0" y="1"/>
            <a:ext cx="3894121" cy="2575799"/>
          </a:xfrm>
          <a:prstGeom prst="rect">
            <a:avLst/>
          </a:prstGeom>
          <a:noFill/>
          <a:ln>
            <a:noFill/>
          </a:ln>
        </p:spPr>
      </p:pic>
      <p:pic>
        <p:nvPicPr>
          <p:cNvPr id="176" name="Google Shape;176;p23"/>
          <p:cNvPicPr preferRelativeResize="0"/>
          <p:nvPr/>
        </p:nvPicPr>
        <p:blipFill rotWithShape="1">
          <a:blip r:embed="rId6">
            <a:alphaModFix/>
          </a:blip>
          <a:srcRect b="0" l="0" r="0" t="0"/>
          <a:stretch/>
        </p:blipFill>
        <p:spPr>
          <a:xfrm>
            <a:off x="9172727" y="2918682"/>
            <a:ext cx="3013974" cy="3939318"/>
          </a:xfrm>
          <a:prstGeom prst="rect">
            <a:avLst/>
          </a:prstGeom>
          <a:noFill/>
          <a:ln>
            <a:noFill/>
          </a:ln>
        </p:spPr>
      </p:pic>
      <p:pic>
        <p:nvPicPr>
          <p:cNvPr id="177" name="Google Shape;177;p23"/>
          <p:cNvPicPr preferRelativeResize="0"/>
          <p:nvPr/>
        </p:nvPicPr>
        <p:blipFill rotWithShape="1">
          <a:blip r:embed="rId7">
            <a:alphaModFix/>
          </a:blip>
          <a:srcRect b="0" l="0" r="0" t="0"/>
          <a:stretch/>
        </p:blipFill>
        <p:spPr>
          <a:xfrm>
            <a:off x="4099811" y="1"/>
            <a:ext cx="4867225" cy="3244816"/>
          </a:xfrm>
          <a:prstGeom prst="rect">
            <a:avLst/>
          </a:prstGeom>
          <a:noFill/>
          <a:ln>
            <a:noFill/>
          </a:ln>
        </p:spPr>
      </p:pic>
      <p:pic>
        <p:nvPicPr>
          <p:cNvPr id="178" name="Google Shape;178;p23"/>
          <p:cNvPicPr preferRelativeResize="0"/>
          <p:nvPr/>
        </p:nvPicPr>
        <p:blipFill rotWithShape="1">
          <a:blip r:embed="rId8">
            <a:alphaModFix/>
          </a:blip>
          <a:srcRect b="0" l="0" r="0" t="0"/>
          <a:stretch/>
        </p:blipFill>
        <p:spPr>
          <a:xfrm>
            <a:off x="4612912" y="3221897"/>
            <a:ext cx="2424382" cy="36361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24"/>
          <p:cNvPicPr preferRelativeResize="0"/>
          <p:nvPr>
            <p:ph idx="1" type="body"/>
          </p:nvPr>
        </p:nvPicPr>
        <p:blipFill rotWithShape="1">
          <a:blip r:embed="rId3">
            <a:alphaModFix/>
          </a:blip>
          <a:srcRect b="1406" l="1491" r="1785" t="12535"/>
          <a:stretch/>
        </p:blipFill>
        <p:spPr>
          <a:xfrm>
            <a:off x="714375" y="1685925"/>
            <a:ext cx="10758488" cy="3514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5"/>
          <p:cNvPicPr preferRelativeResize="0"/>
          <p:nvPr/>
        </p:nvPicPr>
        <p:blipFill rotWithShape="1">
          <a:blip r:embed="rId3">
            <a:alphaModFix/>
          </a:blip>
          <a:srcRect b="0" l="0" r="0" t="0"/>
          <a:stretch/>
        </p:blipFill>
        <p:spPr>
          <a:xfrm>
            <a:off x="0" y="806239"/>
            <a:ext cx="7969407" cy="5429357"/>
          </a:xfrm>
          <a:prstGeom prst="rect">
            <a:avLst/>
          </a:prstGeom>
          <a:noFill/>
          <a:ln>
            <a:noFill/>
          </a:ln>
        </p:spPr>
      </p:pic>
      <p:pic>
        <p:nvPicPr>
          <p:cNvPr id="189" name="Google Shape;189;p25"/>
          <p:cNvPicPr preferRelativeResize="0"/>
          <p:nvPr>
            <p:ph idx="1" type="body"/>
          </p:nvPr>
        </p:nvPicPr>
        <p:blipFill rotWithShape="1">
          <a:blip r:embed="rId4">
            <a:alphaModFix/>
          </a:blip>
          <a:srcRect b="0" l="0" r="0" t="0"/>
          <a:stretch/>
        </p:blipFill>
        <p:spPr>
          <a:xfrm>
            <a:off x="5871410" y="729945"/>
            <a:ext cx="7697002" cy="5505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6"/>
          <p:cNvSpPr txBox="1"/>
          <p:nvPr>
            <p:ph type="title"/>
          </p:nvPr>
        </p:nvSpPr>
        <p:spPr>
          <a:xfrm>
            <a:off x="0" y="365125"/>
            <a:ext cx="121920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lang="es-CL"/>
              <a:t>¿</a:t>
            </a:r>
            <a:r>
              <a:rPr b="1" lang="es-CL"/>
              <a:t>Qué sabemos </a:t>
            </a:r>
            <a:r>
              <a:rPr lang="es-CL"/>
              <a:t>sobre </a:t>
            </a:r>
            <a:r>
              <a:rPr b="1" lang="es-CL"/>
              <a:t>aprendizaje</a:t>
            </a:r>
            <a:r>
              <a:rPr lang="es-CL"/>
              <a:t> de la </a:t>
            </a:r>
            <a:r>
              <a:rPr b="1" lang="es-CL"/>
              <a:t>matemática</a:t>
            </a:r>
            <a:r>
              <a:rPr lang="es-CL"/>
              <a:t>?</a:t>
            </a:r>
            <a:endParaRPr/>
          </a:p>
        </p:txBody>
      </p:sp>
      <p:sp>
        <p:nvSpPr>
          <p:cNvPr id="196" name="Google Shape;196;p26"/>
          <p:cNvSpPr txBox="1"/>
          <p:nvPr>
            <p:ph idx="1" type="body"/>
          </p:nvPr>
        </p:nvSpPr>
        <p:spPr>
          <a:xfrm>
            <a:off x="1845425" y="1928553"/>
            <a:ext cx="8738353" cy="4754586"/>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Clr>
                <a:schemeClr val="dk1"/>
              </a:buClr>
              <a:buSzPts val="2960"/>
              <a:buNone/>
            </a:pPr>
            <a:r>
              <a:rPr lang="es-CL" sz="2960">
                <a:latin typeface="Calibri"/>
                <a:ea typeface="Calibri"/>
                <a:cs typeface="Calibri"/>
                <a:sym typeface="Calibri"/>
              </a:rPr>
              <a:t>“La aritmética es una escalera: todos comenzamos en el primer peldaño, pero no todos trepamos hasta el mismo nivel. El progreso en la escala conceptual de la aritmética depende del dominio de una caja de herramientas de inventos matemáticos. La lengua de los numerales es sólo una de las herramientas culturales que amplían el repertorio de estrategias cognitivas disponibles y nos permiten resolver problemas concretos”</a:t>
            </a:r>
            <a:endParaRPr/>
          </a:p>
          <a:p>
            <a:pPr indent="-64135" lvl="0" marL="228600" rtl="0" algn="l">
              <a:lnSpc>
                <a:spcPct val="80000"/>
              </a:lnSpc>
              <a:spcBef>
                <a:spcPts val="1000"/>
              </a:spcBef>
              <a:spcAft>
                <a:spcPts val="0"/>
              </a:spcAft>
              <a:buClr>
                <a:schemeClr val="dk1"/>
              </a:buClr>
              <a:buSzPts val="2590"/>
              <a:buNone/>
            </a:pPr>
            <a:r>
              <a:t/>
            </a:r>
            <a:endParaRPr sz="2590"/>
          </a:p>
          <a:p>
            <a:pPr indent="0" lvl="1" marL="457200" rtl="0" algn="l">
              <a:lnSpc>
                <a:spcPct val="80000"/>
              </a:lnSpc>
              <a:spcBef>
                <a:spcPts val="500"/>
              </a:spcBef>
              <a:spcAft>
                <a:spcPts val="0"/>
              </a:spcAft>
              <a:buClr>
                <a:schemeClr val="dk1"/>
              </a:buClr>
              <a:buSzPts val="2220"/>
              <a:buNone/>
            </a:pPr>
            <a:r>
              <a:t/>
            </a:r>
            <a:endParaRPr sz="2220"/>
          </a:p>
          <a:p>
            <a:pPr indent="0" lvl="1" marL="457200" rtl="0" algn="r">
              <a:lnSpc>
                <a:spcPct val="80000"/>
              </a:lnSpc>
              <a:spcBef>
                <a:spcPts val="500"/>
              </a:spcBef>
              <a:spcAft>
                <a:spcPts val="0"/>
              </a:spcAft>
              <a:buClr>
                <a:schemeClr val="dk1"/>
              </a:buClr>
              <a:buSzPts val="2405"/>
              <a:buNone/>
            </a:pPr>
            <a:r>
              <a:rPr lang="es-CL" sz="2405"/>
              <a:t>Stanislas Dehaene (2016)</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7"/>
          <p:cNvPicPr preferRelativeResize="0"/>
          <p:nvPr/>
        </p:nvPicPr>
        <p:blipFill rotWithShape="1">
          <a:blip r:embed="rId3">
            <a:alphaModFix/>
          </a:blip>
          <a:srcRect b="0" l="0" r="0" t="0"/>
          <a:stretch/>
        </p:blipFill>
        <p:spPr>
          <a:xfrm>
            <a:off x="0" y="702397"/>
            <a:ext cx="7969407" cy="5533200"/>
          </a:xfrm>
          <a:prstGeom prst="rect">
            <a:avLst/>
          </a:prstGeom>
          <a:noFill/>
          <a:ln>
            <a:noFill/>
          </a:ln>
        </p:spPr>
      </p:pic>
      <p:pic>
        <p:nvPicPr>
          <p:cNvPr id="202" name="Google Shape;202;p27"/>
          <p:cNvPicPr preferRelativeResize="0"/>
          <p:nvPr>
            <p:ph idx="1" type="body"/>
          </p:nvPr>
        </p:nvPicPr>
        <p:blipFill rotWithShape="1">
          <a:blip r:embed="rId4">
            <a:alphaModFix/>
          </a:blip>
          <a:srcRect b="0" l="0" r="0" t="0"/>
          <a:stretch/>
        </p:blipFill>
        <p:spPr>
          <a:xfrm>
            <a:off x="4214813" y="702396"/>
            <a:ext cx="7827962" cy="5533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28"/>
          <p:cNvPicPr preferRelativeResize="0"/>
          <p:nvPr/>
        </p:nvPicPr>
        <p:blipFill rotWithShape="1">
          <a:blip r:embed="rId3">
            <a:alphaModFix/>
          </a:blip>
          <a:srcRect b="0" l="0" r="0" t="0"/>
          <a:stretch/>
        </p:blipFill>
        <p:spPr>
          <a:xfrm>
            <a:off x="3436462" y="-11191"/>
            <a:ext cx="5305087" cy="296842"/>
          </a:xfrm>
          <a:prstGeom prst="rect">
            <a:avLst/>
          </a:prstGeom>
          <a:noFill/>
          <a:ln>
            <a:noFill/>
          </a:ln>
        </p:spPr>
      </p:pic>
      <p:pic>
        <p:nvPicPr>
          <p:cNvPr id="208" name="Google Shape;208;p28"/>
          <p:cNvPicPr preferRelativeResize="0"/>
          <p:nvPr/>
        </p:nvPicPr>
        <p:blipFill rotWithShape="1">
          <a:blip r:embed="rId3">
            <a:alphaModFix/>
          </a:blip>
          <a:srcRect b="0" l="0" r="0" t="0"/>
          <a:stretch/>
        </p:blipFill>
        <p:spPr>
          <a:xfrm>
            <a:off x="3436462" y="6601935"/>
            <a:ext cx="5305087" cy="296842"/>
          </a:xfrm>
          <a:prstGeom prst="rect">
            <a:avLst/>
          </a:prstGeom>
          <a:noFill/>
          <a:ln>
            <a:noFill/>
          </a:ln>
        </p:spPr>
      </p:pic>
      <p:sp>
        <p:nvSpPr>
          <p:cNvPr id="209" name="Google Shape;209;p28"/>
          <p:cNvSpPr txBox="1"/>
          <p:nvPr>
            <p:ph type="ctrTitle"/>
          </p:nvPr>
        </p:nvSpPr>
        <p:spPr>
          <a:xfrm>
            <a:off x="1740848" y="3194472"/>
            <a:ext cx="8696313" cy="98099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br>
              <a:rPr lang="es-CL" sz="5400"/>
            </a:br>
            <a:r>
              <a:rPr lang="es-CL" sz="5400"/>
              <a:t>¿Qué es la Motivación en contexto escolar?</a:t>
            </a:r>
            <a:endParaRPr sz="5400">
              <a:solidFill>
                <a:srgbClr val="3F3F3F"/>
              </a:solidFill>
            </a:endParaRPr>
          </a:p>
        </p:txBody>
      </p:sp>
      <p:sp>
        <p:nvSpPr>
          <p:cNvPr id="210" name="Google Shape;210;p28"/>
          <p:cNvSpPr txBox="1"/>
          <p:nvPr>
            <p:ph idx="11" type="ftr"/>
          </p:nvPr>
        </p:nvSpPr>
        <p:spPr>
          <a:xfrm>
            <a:off x="2542679" y="6179048"/>
            <a:ext cx="7092652" cy="36870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s-CL"/>
              <a:t>Cuarto Seminario Nacional Programa </a:t>
            </a:r>
            <a:r>
              <a:rPr i="1" lang="es-CL"/>
              <a:t>Sumo Primero:</a:t>
            </a:r>
            <a:endParaRPr/>
          </a:p>
          <a:p>
            <a:pPr indent="0" lvl="0" marL="0" rtl="0" algn="ctr">
              <a:spcBef>
                <a:spcPts val="0"/>
              </a:spcBef>
              <a:spcAft>
                <a:spcPts val="0"/>
              </a:spcAft>
              <a:buNone/>
            </a:pPr>
            <a:r>
              <a:rPr b="1" i="1" lang="es-CL"/>
              <a:t> </a:t>
            </a:r>
            <a:r>
              <a:rPr b="1" lang="es-CL"/>
              <a:t>Motivación como aspecto clave para la enseñanza y el aprendizaje de la matemática.</a:t>
            </a:r>
            <a:endParaRPr/>
          </a:p>
          <a:p>
            <a:pPr indent="0" lvl="0" marL="0" rtl="0" algn="ctr">
              <a:spcBef>
                <a:spcPts val="0"/>
              </a:spcBef>
              <a:spcAft>
                <a:spcPts val="0"/>
              </a:spcAft>
              <a:buNone/>
            </a:pPr>
            <a:r>
              <a:t/>
            </a:r>
            <a:endParaRPr/>
          </a:p>
        </p:txBody>
      </p:sp>
      <p:sp>
        <p:nvSpPr>
          <p:cNvPr id="211" name="Google Shape;21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65761" y="365125"/>
            <a:ext cx="10988039"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Investigaciones reciente muestran que</a:t>
            </a:r>
            <a:endParaRPr/>
          </a:p>
        </p:txBody>
      </p:sp>
      <p:sp>
        <p:nvSpPr>
          <p:cNvPr id="217" name="Google Shape;217;p29"/>
          <p:cNvSpPr txBox="1"/>
          <p:nvPr>
            <p:ph idx="1" type="body"/>
          </p:nvPr>
        </p:nvSpPr>
        <p:spPr>
          <a:xfrm>
            <a:off x="365761" y="1825625"/>
            <a:ext cx="11504814"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None/>
            </a:pPr>
            <a:r>
              <a:rPr lang="es-CL" sz="3600">
                <a:latin typeface="Calibri"/>
                <a:ea typeface="Calibri"/>
                <a:cs typeface="Calibri"/>
                <a:sym typeface="Calibri"/>
              </a:rPr>
              <a:t>Los profesores se representan la motivación, fundamentalmente como:  </a:t>
            </a:r>
            <a:r>
              <a:rPr b="1" lang="es-CL" sz="4400">
                <a:latin typeface="Calibri"/>
                <a:ea typeface="Calibri"/>
                <a:cs typeface="Calibri"/>
                <a:sym typeface="Calibri"/>
              </a:rPr>
              <a:t>ENTRETENER</a:t>
            </a:r>
            <a:endParaRPr/>
          </a:p>
          <a:p>
            <a:pPr indent="0" lvl="0" marL="0" rtl="0" algn="ctr">
              <a:lnSpc>
                <a:spcPct val="90000"/>
              </a:lnSpc>
              <a:spcBef>
                <a:spcPts val="1000"/>
              </a:spcBef>
              <a:spcAft>
                <a:spcPts val="0"/>
              </a:spcAft>
              <a:buClr>
                <a:schemeClr val="dk1"/>
              </a:buClr>
              <a:buSzPts val="4400"/>
              <a:buNone/>
            </a:pPr>
            <a:r>
              <a:t/>
            </a:r>
            <a:endParaRPr sz="4400">
              <a:latin typeface="Calibri"/>
              <a:ea typeface="Calibri"/>
              <a:cs typeface="Calibri"/>
              <a:sym typeface="Calibri"/>
            </a:endParaRPr>
          </a:p>
          <a:p>
            <a:pPr indent="0" lvl="0" marL="0" rtl="0" algn="l">
              <a:lnSpc>
                <a:spcPct val="90000"/>
              </a:lnSpc>
              <a:spcBef>
                <a:spcPts val="1000"/>
              </a:spcBef>
              <a:spcAft>
                <a:spcPts val="0"/>
              </a:spcAft>
              <a:buClr>
                <a:schemeClr val="dk1"/>
              </a:buClr>
              <a:buSzPts val="4000"/>
              <a:buNone/>
            </a:pPr>
            <a:r>
              <a:rPr lang="es-CL" sz="3600">
                <a:latin typeface="Calibri"/>
                <a:ea typeface="Calibri"/>
                <a:cs typeface="Calibri"/>
                <a:sym typeface="Calibri"/>
              </a:rPr>
              <a:t>Y que depende fundamentalmente  de la  </a:t>
            </a:r>
            <a:r>
              <a:rPr b="1" lang="es-CL" sz="4400">
                <a:latin typeface="Calibri"/>
                <a:ea typeface="Calibri"/>
                <a:cs typeface="Calibri"/>
                <a:sym typeface="Calibri"/>
              </a:rPr>
              <a:t>FAMILIA</a:t>
            </a:r>
            <a:endParaRPr/>
          </a:p>
          <a:p>
            <a:pPr indent="0" lvl="0" marL="0" rtl="0" algn="r">
              <a:lnSpc>
                <a:spcPct val="90000"/>
              </a:lnSpc>
              <a:spcBef>
                <a:spcPts val="1000"/>
              </a:spcBef>
              <a:spcAft>
                <a:spcPts val="0"/>
              </a:spcAft>
              <a:buClr>
                <a:schemeClr val="dk1"/>
              </a:buClr>
              <a:buSzPts val="1900"/>
              <a:buNone/>
            </a:pPr>
            <a:r>
              <a:t/>
            </a:r>
            <a:endParaRPr sz="1900"/>
          </a:p>
          <a:p>
            <a:pPr indent="0" lvl="0" marL="0" rtl="0" algn="r">
              <a:lnSpc>
                <a:spcPct val="90000"/>
              </a:lnSpc>
              <a:spcBef>
                <a:spcPts val="1000"/>
              </a:spcBef>
              <a:spcAft>
                <a:spcPts val="0"/>
              </a:spcAft>
              <a:buClr>
                <a:schemeClr val="dk1"/>
              </a:buClr>
              <a:buSzPts val="1900"/>
              <a:buNone/>
            </a:pPr>
            <a:r>
              <a:t/>
            </a:r>
            <a:endParaRPr sz="1900"/>
          </a:p>
          <a:p>
            <a:pPr indent="0" lvl="0" marL="0" rtl="0" algn="r">
              <a:lnSpc>
                <a:spcPct val="90000"/>
              </a:lnSpc>
              <a:spcBef>
                <a:spcPts val="1000"/>
              </a:spcBef>
              <a:spcAft>
                <a:spcPts val="0"/>
              </a:spcAft>
              <a:buClr>
                <a:schemeClr val="dk1"/>
              </a:buClr>
              <a:buSzPts val="1900"/>
              <a:buNone/>
            </a:pPr>
            <a:r>
              <a:rPr lang="es-CL" sz="1900"/>
              <a:t>(Valenzuela, Muñoz y Levinao 2018)</a:t>
            </a:r>
            <a:endParaRPr sz="4400"/>
          </a:p>
          <a:p>
            <a:pPr indent="0" lvl="0" marL="0" rtl="0" algn="r">
              <a:lnSpc>
                <a:spcPct val="90000"/>
              </a:lnSpc>
              <a:spcBef>
                <a:spcPts val="1000"/>
              </a:spcBef>
              <a:spcAft>
                <a:spcPts val="0"/>
              </a:spcAft>
              <a:buClr>
                <a:schemeClr val="dk1"/>
              </a:buClr>
              <a:buSzPts val="1800"/>
              <a:buNone/>
            </a:pPr>
            <a:r>
              <a:rPr lang="es-CL" sz="1800"/>
              <a:t>(Precht et al, 2016)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r>
              <a:rPr b="1" lang="es-CL" sz="5400"/>
              <a:t>La Motivación</a:t>
            </a:r>
            <a:endParaRPr/>
          </a:p>
        </p:txBody>
      </p:sp>
      <p:sp>
        <p:nvSpPr>
          <p:cNvPr id="223" name="Google Shape;2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54000" lvl="0" marL="228600" rtl="0" algn="l">
              <a:lnSpc>
                <a:spcPct val="80000"/>
              </a:lnSpc>
              <a:spcBef>
                <a:spcPts val="0"/>
              </a:spcBef>
              <a:spcAft>
                <a:spcPts val="0"/>
              </a:spcAft>
              <a:buClr>
                <a:schemeClr val="dk1"/>
              </a:buClr>
              <a:buSzPts val="4000"/>
              <a:buChar char="•"/>
            </a:pPr>
            <a:r>
              <a:rPr lang="es-CL" sz="4000">
                <a:latin typeface="Calibri"/>
                <a:ea typeface="Calibri"/>
                <a:cs typeface="Calibri"/>
                <a:sym typeface="Calibri"/>
              </a:rPr>
              <a:t>NO es una cosa, es un constructo</a:t>
            </a:r>
            <a:endParaRPr sz="4000">
              <a:latin typeface="Calibri"/>
              <a:ea typeface="Calibri"/>
              <a:cs typeface="Calibri"/>
              <a:sym typeface="Calibri"/>
            </a:endParaRPr>
          </a:p>
          <a:p>
            <a:pPr indent="0" lvl="0" marL="228600" rtl="0" algn="l">
              <a:lnSpc>
                <a:spcPct val="80000"/>
              </a:lnSpc>
              <a:spcBef>
                <a:spcPts val="1000"/>
              </a:spcBef>
              <a:spcAft>
                <a:spcPts val="0"/>
              </a:spcAft>
              <a:buClr>
                <a:schemeClr val="dk1"/>
              </a:buClr>
              <a:buSzPts val="4000"/>
              <a:buNone/>
            </a:pPr>
            <a:r>
              <a:t/>
            </a:r>
            <a:endParaRPr sz="4000">
              <a:latin typeface="Calibri"/>
              <a:ea typeface="Calibri"/>
              <a:cs typeface="Calibri"/>
              <a:sym typeface="Calibri"/>
            </a:endParaRPr>
          </a:p>
          <a:p>
            <a:pPr indent="-254000" lvl="0" marL="228600" rtl="0" algn="l">
              <a:lnSpc>
                <a:spcPct val="80000"/>
              </a:lnSpc>
              <a:spcBef>
                <a:spcPts val="1000"/>
              </a:spcBef>
              <a:spcAft>
                <a:spcPts val="0"/>
              </a:spcAft>
              <a:buClr>
                <a:schemeClr val="dk1"/>
              </a:buClr>
              <a:buSzPts val="4000"/>
              <a:buChar char="•"/>
            </a:pPr>
            <a:r>
              <a:rPr lang="es-CL" sz="4000">
                <a:latin typeface="Calibri"/>
                <a:ea typeface="Calibri"/>
                <a:cs typeface="Calibri"/>
                <a:sym typeface="Calibri"/>
              </a:rPr>
              <a:t>NO consiste </a:t>
            </a:r>
            <a:r>
              <a:rPr lang="es-CL" sz="4000" u="sng">
                <a:latin typeface="Calibri"/>
                <a:ea typeface="Calibri"/>
                <a:cs typeface="Calibri"/>
                <a:sym typeface="Calibri"/>
              </a:rPr>
              <a:t>sólo</a:t>
            </a:r>
            <a:r>
              <a:rPr lang="es-CL" sz="4000">
                <a:latin typeface="Calibri"/>
                <a:ea typeface="Calibri"/>
                <a:cs typeface="Calibri"/>
                <a:sym typeface="Calibri"/>
              </a:rPr>
              <a:t> en ENTRETENER </a:t>
            </a:r>
            <a:endParaRPr/>
          </a:p>
          <a:p>
            <a:pPr indent="0" lvl="0" marL="228600" rtl="0" algn="l">
              <a:lnSpc>
                <a:spcPct val="80000"/>
              </a:lnSpc>
              <a:spcBef>
                <a:spcPts val="1000"/>
              </a:spcBef>
              <a:spcAft>
                <a:spcPts val="0"/>
              </a:spcAft>
              <a:buClr>
                <a:schemeClr val="dk1"/>
              </a:buClr>
              <a:buSzPts val="4000"/>
              <a:buNone/>
            </a:pPr>
            <a:r>
              <a:t/>
            </a:r>
            <a:endParaRPr sz="4000">
              <a:latin typeface="Calibri"/>
              <a:ea typeface="Calibri"/>
              <a:cs typeface="Calibri"/>
              <a:sym typeface="Calibri"/>
            </a:endParaRPr>
          </a:p>
          <a:p>
            <a:pPr indent="-254000" lvl="0" marL="228600" rtl="0" algn="l">
              <a:lnSpc>
                <a:spcPct val="80000"/>
              </a:lnSpc>
              <a:spcBef>
                <a:spcPts val="1000"/>
              </a:spcBef>
              <a:spcAft>
                <a:spcPts val="0"/>
              </a:spcAft>
              <a:buClr>
                <a:schemeClr val="dk1"/>
              </a:buClr>
              <a:buSzPts val="4000"/>
              <a:buChar char="•"/>
            </a:pPr>
            <a:r>
              <a:rPr lang="es-CL" sz="4000">
                <a:latin typeface="Calibri"/>
                <a:ea typeface="Calibri"/>
                <a:cs typeface="Calibri"/>
                <a:sym typeface="Calibri"/>
              </a:rPr>
              <a:t>NO es </a:t>
            </a:r>
            <a:r>
              <a:rPr lang="es-CL" sz="4000" u="sng">
                <a:latin typeface="Calibri"/>
                <a:ea typeface="Calibri"/>
                <a:cs typeface="Calibri"/>
                <a:sym typeface="Calibri"/>
              </a:rPr>
              <a:t>sólo</a:t>
            </a:r>
            <a:r>
              <a:rPr lang="es-CL" sz="4000">
                <a:latin typeface="Calibri"/>
                <a:ea typeface="Calibri"/>
                <a:cs typeface="Calibri"/>
                <a:sym typeface="Calibri"/>
              </a:rPr>
              <a:t> dar premios</a:t>
            </a:r>
            <a:endParaRPr/>
          </a:p>
          <a:p>
            <a:pPr indent="0" lvl="0" marL="228600" rtl="0" algn="l">
              <a:lnSpc>
                <a:spcPct val="80000"/>
              </a:lnSpc>
              <a:spcBef>
                <a:spcPts val="1000"/>
              </a:spcBef>
              <a:spcAft>
                <a:spcPts val="0"/>
              </a:spcAft>
              <a:buClr>
                <a:schemeClr val="dk1"/>
              </a:buClr>
              <a:buSzPts val="4000"/>
              <a:buNone/>
            </a:pPr>
            <a:r>
              <a:t/>
            </a:r>
            <a:endParaRPr sz="4000">
              <a:latin typeface="Calibri"/>
              <a:ea typeface="Calibri"/>
              <a:cs typeface="Calibri"/>
              <a:sym typeface="Calibri"/>
            </a:endParaRPr>
          </a:p>
          <a:p>
            <a:pPr indent="-254000" lvl="0" marL="228600" rtl="0" algn="l">
              <a:lnSpc>
                <a:spcPct val="80000"/>
              </a:lnSpc>
              <a:spcBef>
                <a:spcPts val="1000"/>
              </a:spcBef>
              <a:spcAft>
                <a:spcPts val="0"/>
              </a:spcAft>
              <a:buClr>
                <a:schemeClr val="dk1"/>
              </a:buClr>
              <a:buSzPts val="4000"/>
              <a:buChar char="•"/>
            </a:pPr>
            <a:r>
              <a:rPr lang="es-CL" sz="4000">
                <a:latin typeface="Calibri"/>
                <a:ea typeface="Calibri"/>
                <a:cs typeface="Calibri"/>
                <a:sym typeface="Calibri"/>
              </a:rPr>
              <a:t>NO se reduce a las 15 minutos inciales de la clase</a:t>
            </a:r>
            <a:endParaRPr/>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Motivar (en contexto escolar) es:</a:t>
            </a:r>
            <a:endParaRPr/>
          </a:p>
        </p:txBody>
      </p:sp>
      <p:sp>
        <p:nvSpPr>
          <p:cNvPr id="229" name="Google Shape;229;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ts val="3600"/>
              <a:buNone/>
            </a:pPr>
            <a:r>
              <a:rPr b="1" lang="es-CL" sz="3600">
                <a:latin typeface="Calibri"/>
                <a:ea typeface="Calibri"/>
                <a:cs typeface="Calibri"/>
                <a:sym typeface="Calibri"/>
              </a:rPr>
              <a:t> </a:t>
            </a:r>
            <a:r>
              <a:rPr b="1" lang="es-CL" sz="6600">
                <a:latin typeface="Calibri"/>
                <a:ea typeface="Calibri"/>
                <a:cs typeface="Calibri"/>
                <a:sym typeface="Calibri"/>
              </a:rPr>
              <a:t>Suscitar o fortalecer </a:t>
            </a:r>
            <a:endParaRPr/>
          </a:p>
          <a:p>
            <a:pPr indent="0" lvl="0" marL="0" rtl="0" algn="ctr">
              <a:lnSpc>
                <a:spcPct val="90000"/>
              </a:lnSpc>
              <a:spcBef>
                <a:spcPts val="1000"/>
              </a:spcBef>
              <a:spcAft>
                <a:spcPts val="0"/>
              </a:spcAft>
              <a:buClr>
                <a:schemeClr val="dk1"/>
              </a:buClr>
              <a:buSzPts val="6600"/>
              <a:buNone/>
            </a:pPr>
            <a:r>
              <a:rPr b="1" lang="es-CL" sz="6600">
                <a:latin typeface="Calibri"/>
                <a:ea typeface="Calibri"/>
                <a:cs typeface="Calibri"/>
                <a:sym typeface="Calibri"/>
              </a:rPr>
              <a:t>en el niño </a:t>
            </a:r>
            <a:endParaRPr/>
          </a:p>
          <a:p>
            <a:pPr indent="0" lvl="0" marL="0" rtl="0" algn="ctr">
              <a:lnSpc>
                <a:spcPct val="90000"/>
              </a:lnSpc>
              <a:spcBef>
                <a:spcPts val="1000"/>
              </a:spcBef>
              <a:spcAft>
                <a:spcPts val="0"/>
              </a:spcAft>
              <a:buClr>
                <a:schemeClr val="dk1"/>
              </a:buClr>
              <a:buSzPts val="6600"/>
              <a:buNone/>
            </a:pPr>
            <a:r>
              <a:rPr b="1" lang="es-CL" sz="6600">
                <a:latin typeface="Calibri"/>
                <a:ea typeface="Calibri"/>
                <a:cs typeface="Calibri"/>
                <a:sym typeface="Calibri"/>
              </a:rPr>
              <a:t>el </a:t>
            </a:r>
            <a:r>
              <a:rPr b="1" lang="es-CL" sz="6600" u="sng">
                <a:latin typeface="Calibri"/>
                <a:ea typeface="Calibri"/>
                <a:cs typeface="Calibri"/>
                <a:sym typeface="Calibri"/>
              </a:rPr>
              <a:t>deseo de aprender</a:t>
            </a:r>
            <a:endParaRPr sz="4000" u="sng">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4"/>
          <p:cNvPicPr preferRelativeResize="0"/>
          <p:nvPr/>
        </p:nvPicPr>
        <p:blipFill rotWithShape="1">
          <a:blip r:embed="rId3">
            <a:alphaModFix/>
          </a:blip>
          <a:srcRect b="0" l="0" r="0" t="0"/>
          <a:stretch/>
        </p:blipFill>
        <p:spPr>
          <a:xfrm>
            <a:off x="3436462" y="-11191"/>
            <a:ext cx="5305087" cy="296842"/>
          </a:xfrm>
          <a:prstGeom prst="rect">
            <a:avLst/>
          </a:prstGeom>
          <a:noFill/>
          <a:ln>
            <a:noFill/>
          </a:ln>
        </p:spPr>
      </p:pic>
      <p:pic>
        <p:nvPicPr>
          <p:cNvPr id="96" name="Google Shape;96;p14"/>
          <p:cNvPicPr preferRelativeResize="0"/>
          <p:nvPr/>
        </p:nvPicPr>
        <p:blipFill rotWithShape="1">
          <a:blip r:embed="rId4">
            <a:alphaModFix/>
          </a:blip>
          <a:srcRect b="-6712" l="1" r="-6713" t="0"/>
          <a:stretch/>
        </p:blipFill>
        <p:spPr>
          <a:xfrm>
            <a:off x="1008478" y="684009"/>
            <a:ext cx="2281249" cy="785976"/>
          </a:xfrm>
          <a:prstGeom prst="rect">
            <a:avLst/>
          </a:prstGeom>
          <a:noFill/>
          <a:ln>
            <a:noFill/>
          </a:ln>
        </p:spPr>
      </p:pic>
      <p:pic>
        <p:nvPicPr>
          <p:cNvPr id="97" name="Google Shape;97;p14"/>
          <p:cNvPicPr preferRelativeResize="0"/>
          <p:nvPr/>
        </p:nvPicPr>
        <p:blipFill rotWithShape="1">
          <a:blip r:embed="rId3">
            <a:alphaModFix/>
          </a:blip>
          <a:srcRect b="0" l="0" r="0" t="0"/>
          <a:stretch/>
        </p:blipFill>
        <p:spPr>
          <a:xfrm>
            <a:off x="3436462" y="6601935"/>
            <a:ext cx="5305087" cy="296842"/>
          </a:xfrm>
          <a:prstGeom prst="rect">
            <a:avLst/>
          </a:prstGeom>
          <a:noFill/>
          <a:ln>
            <a:noFill/>
          </a:ln>
        </p:spPr>
      </p:pic>
      <p:sp>
        <p:nvSpPr>
          <p:cNvPr id="98" name="Google Shape;98;p14"/>
          <p:cNvSpPr txBox="1"/>
          <p:nvPr>
            <p:ph type="ctrTitle"/>
          </p:nvPr>
        </p:nvSpPr>
        <p:spPr>
          <a:xfrm>
            <a:off x="1008478" y="3563923"/>
            <a:ext cx="10345322" cy="98099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240"/>
              <a:buFont typeface="Calibri"/>
              <a:buNone/>
            </a:pPr>
            <a:r>
              <a:rPr lang="es-CL" sz="3240"/>
              <a:t>Cuarto Seminario Nacional Programa </a:t>
            </a:r>
            <a:r>
              <a:rPr i="1" lang="es-CL" sz="3240"/>
              <a:t>Sumo Primero:</a:t>
            </a:r>
            <a:br>
              <a:rPr i="1" lang="es-CL" sz="3240"/>
            </a:br>
            <a:r>
              <a:rPr b="1" i="1" lang="es-CL" sz="5400"/>
              <a:t> </a:t>
            </a:r>
            <a:r>
              <a:rPr b="1" lang="es-CL" sz="5400"/>
              <a:t>Motivación por la enseñanza y el aprendizaje: mitos y realidades</a:t>
            </a:r>
            <a:endParaRPr sz="5400">
              <a:solidFill>
                <a:srgbClr val="3F3F3F"/>
              </a:solidFill>
            </a:endParaRPr>
          </a:p>
        </p:txBody>
      </p:sp>
      <p:sp>
        <p:nvSpPr>
          <p:cNvPr id="99" name="Google Shape;9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pic>
        <p:nvPicPr>
          <p:cNvPr id="100" name="Google Shape;100;p14"/>
          <p:cNvPicPr preferRelativeResize="0"/>
          <p:nvPr/>
        </p:nvPicPr>
        <p:blipFill rotWithShape="1">
          <a:blip r:embed="rId5">
            <a:alphaModFix/>
          </a:blip>
          <a:srcRect b="0" l="0" r="0" t="0"/>
          <a:stretch/>
        </p:blipFill>
        <p:spPr>
          <a:xfrm>
            <a:off x="9205965" y="350340"/>
            <a:ext cx="2462392" cy="1338012"/>
          </a:xfrm>
          <a:prstGeom prst="rect">
            <a:avLst/>
          </a:prstGeom>
          <a:noFill/>
          <a:ln>
            <a:noFill/>
          </a:ln>
        </p:spPr>
      </p:pic>
      <p:sp>
        <p:nvSpPr>
          <p:cNvPr id="101" name="Google Shape;101;p14"/>
          <p:cNvSpPr txBox="1"/>
          <p:nvPr/>
        </p:nvSpPr>
        <p:spPr>
          <a:xfrm>
            <a:off x="2471865" y="5340687"/>
            <a:ext cx="7103333"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CL" sz="3200" u="none" cap="none" strike="noStrike">
                <a:solidFill>
                  <a:schemeClr val="dk1"/>
                </a:solidFill>
                <a:latin typeface="Calibri"/>
                <a:ea typeface="Calibri"/>
                <a:cs typeface="Calibri"/>
                <a:sym typeface="Calibri"/>
              </a:rPr>
              <a:t>Dra. Carla Muñoz  - Dr. Jorge Valenzuela</a:t>
            </a:r>
            <a:endParaRPr/>
          </a:p>
          <a:p>
            <a:pPr indent="0" lvl="0" marL="0" marR="0" rtl="0" algn="ctr">
              <a:spcBef>
                <a:spcPts val="0"/>
              </a:spcBef>
              <a:spcAft>
                <a:spcPts val="0"/>
              </a:spcAft>
              <a:buNone/>
            </a:pPr>
            <a:r>
              <a:rPr b="0" i="0" lang="es-CL" sz="2800" u="none" cap="none" strike="noStrike">
                <a:solidFill>
                  <a:schemeClr val="dk1"/>
                </a:solidFill>
                <a:latin typeface="Calibri"/>
                <a:ea typeface="Calibri"/>
                <a:cs typeface="Calibri"/>
                <a:sym typeface="Calibri"/>
              </a:rPr>
              <a:t>Universidad Católica del Maule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2"/>
          <p:cNvSpPr txBox="1"/>
          <p:nvPr>
            <p:ph type="title"/>
          </p:nvPr>
        </p:nvSpPr>
        <p:spPr>
          <a:xfrm>
            <a:off x="349623" y="365125"/>
            <a:ext cx="11555505" cy="132556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4000"/>
              <a:buFont typeface="Calibri"/>
              <a:buNone/>
            </a:pPr>
            <a:r>
              <a:rPr b="1" lang="es-CL" sz="4000"/>
              <a:t>Suscitar o fortalecer en el niño el deseo de aprender</a:t>
            </a:r>
            <a:endParaRPr sz="4000"/>
          </a:p>
        </p:txBody>
      </p:sp>
      <p:sp>
        <p:nvSpPr>
          <p:cNvPr id="235" name="Google Shape;235;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3600"/>
              <a:buNone/>
            </a:pPr>
            <a:r>
              <a:rPr b="1" lang="es-CL" sz="3600"/>
              <a:t> </a:t>
            </a:r>
            <a:r>
              <a:rPr lang="es-CL" sz="4300"/>
              <a:t>- Es lograr que </a:t>
            </a:r>
            <a:r>
              <a:rPr b="1" lang="es-CL" sz="4300"/>
              <a:t>active sus recursos cognitivos </a:t>
            </a:r>
            <a:r>
              <a:rPr lang="es-CL" sz="4300"/>
              <a:t>para aprender</a:t>
            </a:r>
            <a:endParaRPr sz="4300"/>
          </a:p>
          <a:p>
            <a:pPr indent="-247650" lvl="1" marL="685800" rtl="0" algn="l">
              <a:lnSpc>
                <a:spcPct val="80000"/>
              </a:lnSpc>
              <a:spcBef>
                <a:spcPts val="500"/>
              </a:spcBef>
              <a:spcAft>
                <a:spcPts val="0"/>
              </a:spcAft>
              <a:buClr>
                <a:schemeClr val="dk1"/>
              </a:buClr>
              <a:buSzPts val="3900"/>
              <a:buChar char="•"/>
            </a:pPr>
            <a:r>
              <a:rPr lang="es-CL" sz="3900"/>
              <a:t>	memoria </a:t>
            </a:r>
            <a:endParaRPr sz="3900"/>
          </a:p>
          <a:p>
            <a:pPr indent="-247650" lvl="1" marL="685800" rtl="0" algn="l">
              <a:lnSpc>
                <a:spcPct val="80000"/>
              </a:lnSpc>
              <a:spcBef>
                <a:spcPts val="500"/>
              </a:spcBef>
              <a:spcAft>
                <a:spcPts val="0"/>
              </a:spcAft>
              <a:buClr>
                <a:schemeClr val="dk1"/>
              </a:buClr>
              <a:buSzPts val="3900"/>
              <a:buChar char="•"/>
            </a:pPr>
            <a:r>
              <a:rPr lang="es-CL" sz="3900"/>
              <a:t>	atención</a:t>
            </a:r>
            <a:endParaRPr/>
          </a:p>
          <a:p>
            <a:pPr indent="-247650" lvl="1" marL="685800" rtl="0" algn="l">
              <a:lnSpc>
                <a:spcPct val="80000"/>
              </a:lnSpc>
              <a:spcBef>
                <a:spcPts val="500"/>
              </a:spcBef>
              <a:spcAft>
                <a:spcPts val="0"/>
              </a:spcAft>
              <a:buClr>
                <a:schemeClr val="dk1"/>
              </a:buClr>
              <a:buSzPts val="3900"/>
              <a:buChar char="•"/>
            </a:pPr>
            <a:r>
              <a:rPr lang="es-CL" sz="3900"/>
              <a:t>	control metacognitivo</a:t>
            </a:r>
            <a:endParaRPr/>
          </a:p>
          <a:p>
            <a:pPr indent="0" lvl="0" marL="0" rtl="0" algn="l">
              <a:lnSpc>
                <a:spcPct val="80000"/>
              </a:lnSpc>
              <a:spcBef>
                <a:spcPts val="1000"/>
              </a:spcBef>
              <a:spcAft>
                <a:spcPts val="0"/>
              </a:spcAft>
              <a:buClr>
                <a:schemeClr val="dk1"/>
              </a:buClr>
              <a:buSzPts val="4300"/>
              <a:buNone/>
            </a:pPr>
            <a:r>
              <a:t/>
            </a:r>
            <a:endParaRPr sz="4300"/>
          </a:p>
          <a:p>
            <a:pPr indent="0" lvl="0" marL="0" rtl="0" algn="l">
              <a:lnSpc>
                <a:spcPct val="80000"/>
              </a:lnSpc>
              <a:spcBef>
                <a:spcPts val="1000"/>
              </a:spcBef>
              <a:spcAft>
                <a:spcPts val="0"/>
              </a:spcAft>
              <a:buClr>
                <a:schemeClr val="dk1"/>
              </a:buClr>
              <a:buSzPts val="4300"/>
              <a:buNone/>
            </a:pPr>
            <a:r>
              <a:rPr lang="es-CL" sz="4300"/>
              <a:t>- Que </a:t>
            </a:r>
            <a:r>
              <a:rPr b="1" lang="es-CL" sz="4300"/>
              <a:t>persista</a:t>
            </a:r>
            <a:r>
              <a:rPr lang="es-CL" sz="4300"/>
              <a:t> en la tarea</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s-CL"/>
              <a:t>¿De qué depende que el niño/a quiera aprender?</a:t>
            </a:r>
            <a:endParaRPr/>
          </a:p>
        </p:txBody>
      </p:sp>
      <p:sp>
        <p:nvSpPr>
          <p:cNvPr id="241" name="Google Shape;24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chemeClr val="dk1"/>
              </a:buClr>
              <a:buSzPts val="4000"/>
              <a:buNone/>
            </a:pPr>
            <a:r>
              <a:t/>
            </a:r>
            <a:endParaRPr sz="4000"/>
          </a:p>
          <a:p>
            <a:pPr indent="0" lvl="0" marL="228600" rtl="0" algn="l">
              <a:lnSpc>
                <a:spcPct val="90000"/>
              </a:lnSpc>
              <a:spcBef>
                <a:spcPts val="1000"/>
              </a:spcBef>
              <a:spcAft>
                <a:spcPts val="0"/>
              </a:spcAft>
              <a:buClr>
                <a:schemeClr val="dk1"/>
              </a:buClr>
              <a:buSzPts val="4000"/>
              <a:buNone/>
            </a:pPr>
            <a:r>
              <a:t/>
            </a:r>
            <a:endParaRPr sz="4000"/>
          </a:p>
          <a:p>
            <a:pPr indent="0" lvl="0" marL="0" rtl="0" algn="ctr">
              <a:lnSpc>
                <a:spcPct val="90000"/>
              </a:lnSpc>
              <a:spcBef>
                <a:spcPts val="1000"/>
              </a:spcBef>
              <a:spcAft>
                <a:spcPts val="0"/>
              </a:spcAft>
              <a:buClr>
                <a:schemeClr val="dk1"/>
              </a:buClr>
              <a:buSzPts val="4000"/>
              <a:buNone/>
            </a:pPr>
            <a:r>
              <a:rPr b="1" lang="es-CL" sz="4000"/>
              <a:t>Varias aproximaciones teóricas</a:t>
            </a:r>
            <a:endParaRPr/>
          </a:p>
          <a:p>
            <a:pPr indent="0" lvl="0" marL="228600" rtl="0" algn="l">
              <a:lnSpc>
                <a:spcPct val="90000"/>
              </a:lnSpc>
              <a:spcBef>
                <a:spcPts val="1000"/>
              </a:spcBef>
              <a:spcAft>
                <a:spcPts val="0"/>
              </a:spcAft>
              <a:buClr>
                <a:schemeClr val="dk1"/>
              </a:buClr>
              <a:buSzPts val="4000"/>
              <a:buNone/>
            </a:pPr>
            <a:r>
              <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4"/>
          <p:cNvPicPr preferRelativeResize="0"/>
          <p:nvPr>
            <p:ph idx="1" type="body"/>
          </p:nvPr>
        </p:nvPicPr>
        <p:blipFill rotWithShape="1">
          <a:blip r:embed="rId3">
            <a:alphaModFix/>
          </a:blip>
          <a:srcRect b="0" l="0" r="0" t="0"/>
          <a:stretch/>
        </p:blipFill>
        <p:spPr>
          <a:xfrm>
            <a:off x="1486469" y="548640"/>
            <a:ext cx="9252509" cy="6018415"/>
          </a:xfrm>
          <a:prstGeom prst="rect">
            <a:avLst/>
          </a:prstGeom>
          <a:noFill/>
          <a:ln>
            <a:noFill/>
          </a:ln>
        </p:spPr>
      </p:pic>
      <p:sp>
        <p:nvSpPr>
          <p:cNvPr id="247" name="Google Shape;247;p34"/>
          <p:cNvSpPr txBox="1"/>
          <p:nvPr/>
        </p:nvSpPr>
        <p:spPr>
          <a:xfrm>
            <a:off x="10347480" y="4758951"/>
            <a:ext cx="15329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CL" sz="1800">
                <a:solidFill>
                  <a:schemeClr val="dk1"/>
                </a:solidFill>
                <a:latin typeface="Calibri"/>
                <a:ea typeface="Calibri"/>
                <a:cs typeface="Calibri"/>
                <a:sym typeface="Calibri"/>
              </a:rPr>
              <a:t>Maslow,  1943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5"/>
          <p:cNvPicPr preferRelativeResize="0"/>
          <p:nvPr/>
        </p:nvPicPr>
        <p:blipFill rotWithShape="1">
          <a:blip r:embed="rId3">
            <a:alphaModFix/>
          </a:blip>
          <a:srcRect b="0" l="0" r="0" t="0"/>
          <a:stretch/>
        </p:blipFill>
        <p:spPr>
          <a:xfrm>
            <a:off x="859465" y="3361217"/>
            <a:ext cx="2857500" cy="2857500"/>
          </a:xfrm>
          <a:prstGeom prst="rect">
            <a:avLst/>
          </a:prstGeom>
          <a:noFill/>
          <a:ln>
            <a:noFill/>
          </a:ln>
        </p:spPr>
      </p:pic>
      <p:pic>
        <p:nvPicPr>
          <p:cNvPr id="253" name="Google Shape;253;p35"/>
          <p:cNvPicPr preferRelativeResize="0"/>
          <p:nvPr/>
        </p:nvPicPr>
        <p:blipFill rotWithShape="1">
          <a:blip r:embed="rId4">
            <a:alphaModFix/>
          </a:blip>
          <a:srcRect b="21771" l="6885" r="0" t="12722"/>
          <a:stretch/>
        </p:blipFill>
        <p:spPr>
          <a:xfrm>
            <a:off x="8285583" y="3172408"/>
            <a:ext cx="3396343" cy="3046309"/>
          </a:xfrm>
          <a:prstGeom prst="rect">
            <a:avLst/>
          </a:prstGeom>
          <a:noFill/>
          <a:ln>
            <a:noFill/>
          </a:ln>
        </p:spPr>
      </p:pic>
      <p:pic>
        <p:nvPicPr>
          <p:cNvPr id="254" name="Google Shape;254;p35"/>
          <p:cNvPicPr preferRelativeResize="0"/>
          <p:nvPr/>
        </p:nvPicPr>
        <p:blipFill rotWithShape="1">
          <a:blip r:embed="rId5">
            <a:alphaModFix/>
          </a:blip>
          <a:srcRect b="0" l="0" r="0" t="0"/>
          <a:stretch/>
        </p:blipFill>
        <p:spPr>
          <a:xfrm>
            <a:off x="1396422" y="910129"/>
            <a:ext cx="9232900" cy="1612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6"/>
          <p:cNvSpPr txBox="1"/>
          <p:nvPr>
            <p:ph type="title"/>
          </p:nvPr>
        </p:nvSpPr>
        <p:spPr>
          <a:xfrm>
            <a:off x="785191" y="206099"/>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Modelo Expectancy – Value  </a:t>
            </a:r>
            <a:r>
              <a:rPr lang="es-CL" sz="2400"/>
              <a:t>(Eccles &amp; Wigfield,2020)</a:t>
            </a:r>
            <a:endParaRPr/>
          </a:p>
        </p:txBody>
      </p:sp>
      <p:pic>
        <p:nvPicPr>
          <p:cNvPr id="260" name="Google Shape;260;p36"/>
          <p:cNvPicPr preferRelativeResize="0"/>
          <p:nvPr/>
        </p:nvPicPr>
        <p:blipFill rotWithShape="1">
          <a:blip r:embed="rId3">
            <a:alphaModFix/>
          </a:blip>
          <a:srcRect b="0" l="0" r="0" t="0"/>
          <a:stretch/>
        </p:blipFill>
        <p:spPr>
          <a:xfrm>
            <a:off x="1360833" y="1325217"/>
            <a:ext cx="9196848" cy="522237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La motivación depende de…</a:t>
            </a:r>
            <a:endParaRPr/>
          </a:p>
        </p:txBody>
      </p:sp>
      <p:sp>
        <p:nvSpPr>
          <p:cNvPr id="266" name="Google Shape;266;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54000" lvl="0" marL="228600" rtl="0" algn="l">
              <a:lnSpc>
                <a:spcPct val="80000"/>
              </a:lnSpc>
              <a:spcBef>
                <a:spcPts val="0"/>
              </a:spcBef>
              <a:spcAft>
                <a:spcPts val="0"/>
              </a:spcAft>
              <a:buClr>
                <a:schemeClr val="dk1"/>
              </a:buClr>
              <a:buSzPts val="4000"/>
              <a:buChar char="•"/>
            </a:pPr>
            <a:r>
              <a:rPr b="1" lang="es-CL" sz="4000"/>
              <a:t>Expectativa</a:t>
            </a:r>
            <a:r>
              <a:rPr lang="es-CL" sz="4000"/>
              <a:t> de realizar la tarea de manera exitosa (autoeficacia)</a:t>
            </a:r>
            <a:endParaRPr/>
          </a:p>
          <a:p>
            <a:pPr indent="0" lvl="0" marL="228600" rtl="0" algn="l">
              <a:lnSpc>
                <a:spcPct val="80000"/>
              </a:lnSpc>
              <a:spcBef>
                <a:spcPts val="1000"/>
              </a:spcBef>
              <a:spcAft>
                <a:spcPts val="0"/>
              </a:spcAft>
              <a:buClr>
                <a:schemeClr val="dk1"/>
              </a:buClr>
              <a:buSzPts val="4000"/>
              <a:buNone/>
            </a:pPr>
            <a:r>
              <a:t/>
            </a:r>
            <a:endParaRPr sz="4000"/>
          </a:p>
          <a:p>
            <a:pPr indent="-254000" lvl="1" marL="685800" rtl="0" algn="l">
              <a:lnSpc>
                <a:spcPct val="80000"/>
              </a:lnSpc>
              <a:spcBef>
                <a:spcPts val="500"/>
              </a:spcBef>
              <a:spcAft>
                <a:spcPts val="0"/>
              </a:spcAft>
              <a:buClr>
                <a:schemeClr val="dk1"/>
              </a:buClr>
              <a:buSzPts val="4000"/>
              <a:buChar char="•"/>
            </a:pPr>
            <a:r>
              <a:rPr lang="es-CL" sz="4000"/>
              <a:t>Sentirse capaz de…</a:t>
            </a:r>
            <a:endParaRPr/>
          </a:p>
          <a:p>
            <a:pPr indent="0" lvl="1" marL="685800" rtl="0" algn="l">
              <a:lnSpc>
                <a:spcPct val="80000"/>
              </a:lnSpc>
              <a:spcBef>
                <a:spcPts val="500"/>
              </a:spcBef>
              <a:spcAft>
                <a:spcPts val="0"/>
              </a:spcAft>
              <a:buClr>
                <a:schemeClr val="dk1"/>
              </a:buClr>
              <a:buSzPts val="4000"/>
              <a:buNone/>
            </a:pPr>
            <a:r>
              <a:t/>
            </a:r>
            <a:endParaRPr sz="4000"/>
          </a:p>
          <a:p>
            <a:pPr indent="-254000" lvl="0" marL="228600" rtl="0" algn="l">
              <a:lnSpc>
                <a:spcPct val="80000"/>
              </a:lnSpc>
              <a:spcBef>
                <a:spcPts val="1000"/>
              </a:spcBef>
              <a:spcAft>
                <a:spcPts val="0"/>
              </a:spcAft>
              <a:buClr>
                <a:schemeClr val="dk1"/>
              </a:buClr>
              <a:buSzPts val="4000"/>
              <a:buChar char="•"/>
            </a:pPr>
            <a:r>
              <a:rPr b="1" lang="es-CL" sz="4000"/>
              <a:t>Valor de la tarea</a:t>
            </a:r>
            <a:endParaRPr/>
          </a:p>
          <a:p>
            <a:pPr indent="-254000" lvl="1" marL="685800" rtl="0" algn="l">
              <a:lnSpc>
                <a:spcPct val="80000"/>
              </a:lnSpc>
              <a:spcBef>
                <a:spcPts val="500"/>
              </a:spcBef>
              <a:spcAft>
                <a:spcPts val="0"/>
              </a:spcAft>
              <a:buClr>
                <a:schemeClr val="dk1"/>
              </a:buClr>
              <a:buSzPts val="4000"/>
              <a:buChar char="•"/>
            </a:pPr>
            <a:r>
              <a:rPr lang="es-CL" sz="4000"/>
              <a:t>La tarea que me proponen es </a:t>
            </a:r>
            <a:r>
              <a:rPr b="1" lang="es-CL" sz="4000"/>
              <a:t>VALIOSA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Belleza"/>
              <a:buNone/>
            </a:pPr>
            <a:r>
              <a:rPr lang="es-CL">
                <a:latin typeface="Belleza"/>
                <a:ea typeface="Belleza"/>
                <a:cs typeface="Belleza"/>
                <a:sym typeface="Belleza"/>
              </a:rPr>
              <a:t>Una baja autoeficacia nos autoimpone obstáculos</a:t>
            </a:r>
            <a:endParaRPr/>
          </a:p>
        </p:txBody>
      </p:sp>
      <p:pic>
        <p:nvPicPr>
          <p:cNvPr descr="obstaculos.jpeg" id="272" name="Google Shape;272;p38"/>
          <p:cNvPicPr preferRelativeResize="0"/>
          <p:nvPr>
            <p:ph idx="1" type="body"/>
          </p:nvPr>
        </p:nvPicPr>
        <p:blipFill rotWithShape="1">
          <a:blip r:embed="rId3">
            <a:alphaModFix/>
          </a:blip>
          <a:srcRect b="0" l="-10231" r="-10230" t="0"/>
          <a:stretch/>
        </p:blipFill>
        <p:spPr>
          <a:xfrm>
            <a:off x="838199" y="2044931"/>
            <a:ext cx="10247811" cy="47996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9"/>
          <p:cNvPicPr preferRelativeResize="0"/>
          <p:nvPr/>
        </p:nvPicPr>
        <p:blipFill rotWithShape="1">
          <a:blip r:embed="rId3">
            <a:alphaModFix/>
          </a:blip>
          <a:srcRect b="0" l="0" r="0" t="0"/>
          <a:stretch/>
        </p:blipFill>
        <p:spPr>
          <a:xfrm>
            <a:off x="1058487" y="802893"/>
            <a:ext cx="9066415" cy="58435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0"/>
          <p:cNvSpPr txBox="1"/>
          <p:nvPr>
            <p:ph type="title"/>
          </p:nvPr>
        </p:nvSpPr>
        <p:spPr>
          <a:xfrm>
            <a:off x="838200" y="365125"/>
            <a:ext cx="10494818" cy="7986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Pero también de que la tarea sea </a:t>
            </a:r>
            <a:r>
              <a:rPr b="1" lang="es-CL" u="sng"/>
              <a:t>valiosa</a:t>
            </a:r>
            <a:r>
              <a:rPr lang="es-CL"/>
              <a:t> </a:t>
            </a:r>
            <a:endParaRPr/>
          </a:p>
        </p:txBody>
      </p:sp>
      <p:sp>
        <p:nvSpPr>
          <p:cNvPr id="283" name="Google Shape;283;p40"/>
          <p:cNvSpPr txBox="1"/>
          <p:nvPr>
            <p:ph idx="1" type="body"/>
          </p:nvPr>
        </p:nvSpPr>
        <p:spPr>
          <a:xfrm>
            <a:off x="154709" y="1491289"/>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es-CL" sz="3600"/>
              <a:t>Importante </a:t>
            </a:r>
            <a:endParaRPr/>
          </a:p>
          <a:p>
            <a:pPr indent="0" lvl="0" marL="228600" rtl="0" algn="l">
              <a:lnSpc>
                <a:spcPct val="90000"/>
              </a:lnSpc>
              <a:spcBef>
                <a:spcPts val="1000"/>
              </a:spcBef>
              <a:spcAft>
                <a:spcPts val="0"/>
              </a:spcAft>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284" name="Google Shape;284;p40"/>
          <p:cNvPicPr preferRelativeResize="0"/>
          <p:nvPr/>
        </p:nvPicPr>
        <p:blipFill rotWithShape="1">
          <a:blip r:embed="rId3">
            <a:alphaModFix/>
          </a:blip>
          <a:srcRect b="0" l="0" r="0" t="0"/>
          <a:stretch/>
        </p:blipFill>
        <p:spPr>
          <a:xfrm>
            <a:off x="4714063" y="4607807"/>
            <a:ext cx="4138660" cy="1819058"/>
          </a:xfrm>
          <a:prstGeom prst="rect">
            <a:avLst/>
          </a:prstGeom>
          <a:noFill/>
          <a:ln>
            <a:noFill/>
          </a:ln>
        </p:spPr>
      </p:pic>
      <p:pic>
        <p:nvPicPr>
          <p:cNvPr id="285" name="Google Shape;285;p40"/>
          <p:cNvPicPr preferRelativeResize="0"/>
          <p:nvPr/>
        </p:nvPicPr>
        <p:blipFill rotWithShape="1">
          <a:blip r:embed="rId4">
            <a:alphaModFix/>
          </a:blip>
          <a:srcRect b="0" l="0" r="0" t="0"/>
          <a:stretch/>
        </p:blipFill>
        <p:spPr>
          <a:xfrm>
            <a:off x="5403273" y="1466755"/>
            <a:ext cx="3116518" cy="3116518"/>
          </a:xfrm>
          <a:prstGeom prst="rect">
            <a:avLst/>
          </a:prstGeom>
          <a:noFill/>
          <a:ln>
            <a:noFill/>
          </a:ln>
        </p:spPr>
      </p:pic>
      <p:pic>
        <p:nvPicPr>
          <p:cNvPr id="286" name="Google Shape;286;p40"/>
          <p:cNvPicPr preferRelativeResize="0"/>
          <p:nvPr/>
        </p:nvPicPr>
        <p:blipFill rotWithShape="1">
          <a:blip r:embed="rId5">
            <a:alphaModFix/>
          </a:blip>
          <a:srcRect b="0" l="4915" r="37644" t="0"/>
          <a:stretch/>
        </p:blipFill>
        <p:spPr>
          <a:xfrm>
            <a:off x="8715312" y="3564441"/>
            <a:ext cx="2834009" cy="3293559"/>
          </a:xfrm>
          <a:prstGeom prst="rect">
            <a:avLst/>
          </a:prstGeom>
          <a:noFill/>
          <a:ln>
            <a:noFill/>
          </a:ln>
        </p:spPr>
      </p:pic>
      <p:pic>
        <p:nvPicPr>
          <p:cNvPr id="287" name="Google Shape;287;p40"/>
          <p:cNvPicPr preferRelativeResize="0"/>
          <p:nvPr/>
        </p:nvPicPr>
        <p:blipFill rotWithShape="1">
          <a:blip r:embed="rId6">
            <a:alphaModFix/>
          </a:blip>
          <a:srcRect b="0" l="18684" r="0" t="0"/>
          <a:stretch/>
        </p:blipFill>
        <p:spPr>
          <a:xfrm>
            <a:off x="1313411" y="4082374"/>
            <a:ext cx="3205131" cy="2622930"/>
          </a:xfrm>
          <a:prstGeom prst="rect">
            <a:avLst/>
          </a:prstGeom>
          <a:noFill/>
          <a:ln>
            <a:noFill/>
          </a:ln>
        </p:spPr>
      </p:pic>
      <p:sp>
        <p:nvSpPr>
          <p:cNvPr id="288" name="Google Shape;288;p40"/>
          <p:cNvSpPr txBox="1"/>
          <p:nvPr/>
        </p:nvSpPr>
        <p:spPr>
          <a:xfrm>
            <a:off x="165425" y="1823725"/>
            <a:ext cx="4869300" cy="1141500"/>
          </a:xfrm>
          <a:prstGeom prst="rect">
            <a:avLst/>
          </a:prstGeom>
          <a:noFill/>
          <a:ln>
            <a:noFill/>
          </a:ln>
        </p:spPr>
        <p:txBody>
          <a:bodyPr anchorCtr="0" anchor="ctr" bIns="91425" lIns="91425" spcFirstLastPara="1" rIns="91425" wrap="square" tIns="91425">
            <a:noAutofit/>
          </a:bodyPr>
          <a:lstStyle/>
          <a:p>
            <a:pPr indent="-228600" lvl="0" marL="228600" rtl="0" algn="l">
              <a:lnSpc>
                <a:spcPct val="90000"/>
              </a:lnSpc>
              <a:spcBef>
                <a:spcPts val="1000"/>
              </a:spcBef>
              <a:spcAft>
                <a:spcPts val="0"/>
              </a:spcAft>
              <a:buClr>
                <a:schemeClr val="dk1"/>
              </a:buClr>
              <a:buSzPts val="3600"/>
              <a:buChar char="•"/>
            </a:pPr>
            <a:r>
              <a:rPr lang="es-CL" sz="3600">
                <a:solidFill>
                  <a:schemeClr val="dk1"/>
                </a:solidFill>
                <a:latin typeface="Calibri"/>
                <a:ea typeface="Calibri"/>
                <a:cs typeface="Calibri"/>
                <a:sym typeface="Calibri"/>
              </a:rPr>
              <a:t>Interesante (gusto)</a:t>
            </a:r>
            <a:endParaRPr>
              <a:latin typeface="Calibri"/>
              <a:ea typeface="Calibri"/>
              <a:cs typeface="Calibri"/>
              <a:sym typeface="Calibri"/>
            </a:endParaRPr>
          </a:p>
        </p:txBody>
      </p:sp>
      <p:sp>
        <p:nvSpPr>
          <p:cNvPr id="289" name="Google Shape;289;p40"/>
          <p:cNvSpPr txBox="1"/>
          <p:nvPr/>
        </p:nvSpPr>
        <p:spPr>
          <a:xfrm>
            <a:off x="10314875" y="2081550"/>
            <a:ext cx="9783300" cy="1141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t/>
            </a:r>
            <a:endParaRPr>
              <a:latin typeface="Calibri"/>
              <a:ea typeface="Calibri"/>
              <a:cs typeface="Calibri"/>
              <a:sym typeface="Calibri"/>
            </a:endParaRPr>
          </a:p>
        </p:txBody>
      </p:sp>
      <p:sp>
        <p:nvSpPr>
          <p:cNvPr id="290" name="Google Shape;290;p40"/>
          <p:cNvSpPr txBox="1"/>
          <p:nvPr/>
        </p:nvSpPr>
        <p:spPr>
          <a:xfrm>
            <a:off x="165425" y="2486613"/>
            <a:ext cx="9783300" cy="1141500"/>
          </a:xfrm>
          <a:prstGeom prst="rect">
            <a:avLst/>
          </a:prstGeom>
          <a:noFill/>
          <a:ln>
            <a:noFill/>
          </a:ln>
        </p:spPr>
        <p:txBody>
          <a:bodyPr anchorCtr="0" anchor="ctr" bIns="91425" lIns="91425" spcFirstLastPara="1" rIns="91425" wrap="square" tIns="91425">
            <a:noAutofit/>
          </a:bodyPr>
          <a:lstStyle/>
          <a:p>
            <a:pPr indent="-228600" lvl="0" marL="228600" rtl="0" algn="l">
              <a:lnSpc>
                <a:spcPct val="90000"/>
              </a:lnSpc>
              <a:spcBef>
                <a:spcPts val="1000"/>
              </a:spcBef>
              <a:spcAft>
                <a:spcPts val="0"/>
              </a:spcAft>
              <a:buClr>
                <a:schemeClr val="dk1"/>
              </a:buClr>
              <a:buSzPts val="3600"/>
              <a:buChar char="•"/>
            </a:pPr>
            <a:r>
              <a:rPr lang="es-CL" sz="3600">
                <a:solidFill>
                  <a:schemeClr val="dk1"/>
                </a:solidFill>
                <a:latin typeface="Calibri"/>
                <a:ea typeface="Calibri"/>
                <a:cs typeface="Calibri"/>
                <a:sym typeface="Calibri"/>
              </a:rPr>
              <a:t>Útil</a:t>
            </a:r>
            <a:endParaRPr sz="3600">
              <a:latin typeface="Calibri"/>
              <a:ea typeface="Calibri"/>
              <a:cs typeface="Calibri"/>
              <a:sym typeface="Calibri"/>
            </a:endParaRPr>
          </a:p>
        </p:txBody>
      </p:sp>
      <p:sp>
        <p:nvSpPr>
          <p:cNvPr id="291" name="Google Shape;291;p40"/>
          <p:cNvSpPr txBox="1"/>
          <p:nvPr/>
        </p:nvSpPr>
        <p:spPr>
          <a:xfrm>
            <a:off x="126375" y="3270025"/>
            <a:ext cx="9783300" cy="1141500"/>
          </a:xfrm>
          <a:prstGeom prst="rect">
            <a:avLst/>
          </a:prstGeom>
          <a:noFill/>
          <a:ln>
            <a:noFill/>
          </a:ln>
        </p:spPr>
        <p:txBody>
          <a:bodyPr anchorCtr="0" anchor="t" bIns="91425" lIns="91425" spcFirstLastPara="1" rIns="91425" wrap="square" tIns="91425">
            <a:noAutofit/>
          </a:bodyPr>
          <a:lstStyle/>
          <a:p>
            <a:pPr indent="-228600" lvl="0" marL="228600" rtl="0" algn="l">
              <a:lnSpc>
                <a:spcPct val="90000"/>
              </a:lnSpc>
              <a:spcBef>
                <a:spcPts val="1000"/>
              </a:spcBef>
              <a:spcAft>
                <a:spcPts val="0"/>
              </a:spcAft>
              <a:buClr>
                <a:schemeClr val="dk1"/>
              </a:buClr>
              <a:buSzPts val="3600"/>
              <a:buChar char="•"/>
            </a:pPr>
            <a:r>
              <a:rPr lang="es-CL" sz="3600">
                <a:solidFill>
                  <a:schemeClr val="dk1"/>
                </a:solidFill>
                <a:latin typeface="Calibri"/>
                <a:ea typeface="Calibri"/>
                <a:cs typeface="Calibri"/>
                <a:sym typeface="Calibri"/>
              </a:rPr>
              <a:t>Se asume el costo</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par>
                                <p:cTn fill="hold" nodeType="with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1"/>
          <p:cNvSpPr txBox="1"/>
          <p:nvPr>
            <p:ph type="title"/>
          </p:nvPr>
        </p:nvSpPr>
        <p:spPr>
          <a:xfrm>
            <a:off x="90055" y="272762"/>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a:t>
            </a:r>
            <a:r>
              <a:rPr i="1" lang="es-CL"/>
              <a:t>Quién</a:t>
            </a:r>
            <a:r>
              <a:rPr lang="es-CL"/>
              <a:t> es el más indicado para… </a:t>
            </a:r>
            <a:endParaRPr/>
          </a:p>
        </p:txBody>
      </p:sp>
      <p:sp>
        <p:nvSpPr>
          <p:cNvPr id="297" name="Google Shape;297;p41"/>
          <p:cNvSpPr txBox="1"/>
          <p:nvPr>
            <p:ph idx="1" type="body"/>
          </p:nvPr>
        </p:nvSpPr>
        <p:spPr>
          <a:xfrm>
            <a:off x="302490" y="1788679"/>
            <a:ext cx="11889510" cy="4351338"/>
          </a:xfrm>
          <a:prstGeom prst="rect">
            <a:avLst/>
          </a:prstGeom>
          <a:noFill/>
          <a:ln>
            <a:noFill/>
          </a:ln>
        </p:spPr>
        <p:txBody>
          <a:bodyPr anchorCtr="0" anchor="t" bIns="45700" lIns="91425" spcFirstLastPara="1" rIns="91425" wrap="square" tIns="45700">
            <a:noAutofit/>
          </a:bodyPr>
          <a:lstStyle/>
          <a:p>
            <a:pPr indent="-279400" lvl="0" marL="228600" rtl="0" algn="l">
              <a:lnSpc>
                <a:spcPct val="90000"/>
              </a:lnSpc>
              <a:spcBef>
                <a:spcPts val="0"/>
              </a:spcBef>
              <a:spcAft>
                <a:spcPts val="0"/>
              </a:spcAft>
              <a:buClr>
                <a:schemeClr val="dk1"/>
              </a:buClr>
              <a:buSzPts val="4400"/>
              <a:buChar char="•"/>
            </a:pPr>
            <a:r>
              <a:rPr lang="es-CL" sz="4400"/>
              <a:t>mostrarle al niño/a que es </a:t>
            </a:r>
            <a:r>
              <a:rPr lang="es-CL" sz="4400" u="sng"/>
              <a:t>capaz de aprender </a:t>
            </a:r>
            <a:r>
              <a:rPr lang="es-CL" sz="4400"/>
              <a:t>en la Escuela?</a:t>
            </a:r>
            <a:endParaRPr/>
          </a:p>
          <a:p>
            <a:pPr indent="0" lvl="0" marL="228600" rtl="0" algn="l">
              <a:lnSpc>
                <a:spcPct val="90000"/>
              </a:lnSpc>
              <a:spcBef>
                <a:spcPts val="1000"/>
              </a:spcBef>
              <a:spcAft>
                <a:spcPts val="0"/>
              </a:spcAft>
              <a:buClr>
                <a:schemeClr val="dk1"/>
              </a:buClr>
              <a:buSzPts val="4400"/>
              <a:buNone/>
            </a:pPr>
            <a:r>
              <a:t/>
            </a:r>
            <a:endParaRPr sz="4400"/>
          </a:p>
          <a:p>
            <a:pPr indent="-279400" lvl="0" marL="228600" rtl="0" algn="l">
              <a:lnSpc>
                <a:spcPct val="90000"/>
              </a:lnSpc>
              <a:spcBef>
                <a:spcPts val="1000"/>
              </a:spcBef>
              <a:spcAft>
                <a:spcPts val="0"/>
              </a:spcAft>
              <a:buClr>
                <a:schemeClr val="dk1"/>
              </a:buClr>
              <a:buSzPts val="4400"/>
              <a:buChar char="•"/>
            </a:pPr>
            <a:r>
              <a:rPr lang="es-CL" sz="4400"/>
              <a:t> mostrarle lo </a:t>
            </a:r>
            <a:r>
              <a:rPr lang="es-CL" sz="4400" u="sng"/>
              <a:t>valioso de aprender </a:t>
            </a:r>
            <a:r>
              <a:rPr lang="es-CL" sz="4400"/>
              <a:t>(matemáticas) en la Escuela?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5"/>
          <p:cNvPicPr preferRelativeResize="0"/>
          <p:nvPr>
            <p:ph idx="1" type="body"/>
          </p:nvPr>
        </p:nvPicPr>
        <p:blipFill rotWithShape="1">
          <a:blip r:embed="rId3">
            <a:alphaModFix/>
          </a:blip>
          <a:srcRect b="-30" l="3686" r="2078" t="15043"/>
          <a:stretch/>
        </p:blipFill>
        <p:spPr>
          <a:xfrm>
            <a:off x="1810888" y="0"/>
            <a:ext cx="8471646" cy="7599547"/>
          </a:xfrm>
          <a:prstGeom prst="rect">
            <a:avLst/>
          </a:prstGeom>
          <a:noFill/>
          <a:ln>
            <a:noFill/>
          </a:ln>
        </p:spPr>
      </p:pic>
      <p:sp>
        <p:nvSpPr>
          <p:cNvPr id="108" name="Google Shape;108;p15"/>
          <p:cNvSpPr/>
          <p:nvPr/>
        </p:nvSpPr>
        <p:spPr>
          <a:xfrm>
            <a:off x="0" y="6488668"/>
            <a:ext cx="38189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CL" sz="1800" u="none" cap="none" strike="noStrike">
                <a:solidFill>
                  <a:schemeClr val="dk1"/>
                </a:solidFill>
                <a:latin typeface="Calibri"/>
                <a:ea typeface="Calibri"/>
                <a:cs typeface="Calibri"/>
                <a:sym typeface="Calibri"/>
              </a:rPr>
              <a:t>https://undergroundmathematics.org/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2"/>
          <p:cNvPicPr preferRelativeResize="0"/>
          <p:nvPr/>
        </p:nvPicPr>
        <p:blipFill rotWithShape="1">
          <a:blip r:embed="rId3">
            <a:alphaModFix/>
          </a:blip>
          <a:srcRect b="0" l="0" r="0" t="0"/>
          <a:stretch/>
        </p:blipFill>
        <p:spPr>
          <a:xfrm>
            <a:off x="6205364" y="1007166"/>
            <a:ext cx="5867366" cy="4910277"/>
          </a:xfrm>
          <a:prstGeom prst="rect">
            <a:avLst/>
          </a:prstGeom>
          <a:noFill/>
          <a:ln>
            <a:noFill/>
          </a:ln>
        </p:spPr>
      </p:pic>
      <p:pic>
        <p:nvPicPr>
          <p:cNvPr id="303" name="Google Shape;303;p42"/>
          <p:cNvPicPr preferRelativeResize="0"/>
          <p:nvPr/>
        </p:nvPicPr>
        <p:blipFill rotWithShape="1">
          <a:blip r:embed="rId4">
            <a:alphaModFix/>
          </a:blip>
          <a:srcRect b="17963" l="3755" r="4151" t="2892"/>
          <a:stretch/>
        </p:blipFill>
        <p:spPr>
          <a:xfrm>
            <a:off x="222815" y="1007165"/>
            <a:ext cx="5647898" cy="49328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3"/>
          <p:cNvSpPr txBox="1"/>
          <p:nvPr>
            <p:ph type="title"/>
          </p:nvPr>
        </p:nvSpPr>
        <p:spPr>
          <a:xfrm>
            <a:off x="838199" y="365125"/>
            <a:ext cx="10949247" cy="177955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6600"/>
              <a:buFont typeface="Calibri"/>
              <a:buNone/>
            </a:pPr>
            <a:r>
              <a:rPr b="1" lang="es-CL" sz="6600"/>
              <a:t>Suscitar  el   </a:t>
            </a:r>
            <a:r>
              <a:rPr b="1" lang="es-CL" sz="6600" u="sng"/>
              <a:t>deseo de aprender</a:t>
            </a:r>
            <a:endParaRPr sz="6000"/>
          </a:p>
        </p:txBody>
      </p:sp>
      <p:pic>
        <p:nvPicPr>
          <p:cNvPr id="309" name="Google Shape;309;p43"/>
          <p:cNvPicPr preferRelativeResize="0"/>
          <p:nvPr/>
        </p:nvPicPr>
        <p:blipFill rotWithShape="1">
          <a:blip r:embed="rId3">
            <a:alphaModFix/>
          </a:blip>
          <a:srcRect b="0" l="0" r="0" t="0"/>
          <a:stretch/>
        </p:blipFill>
        <p:spPr>
          <a:xfrm>
            <a:off x="2455737" y="2842808"/>
            <a:ext cx="6571886" cy="37790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15" name="Google Shape;315;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5"/>
          <p:cNvPicPr preferRelativeResize="0"/>
          <p:nvPr/>
        </p:nvPicPr>
        <p:blipFill rotWithShape="1">
          <a:blip r:embed="rId3">
            <a:alphaModFix/>
          </a:blip>
          <a:srcRect b="0" l="0" r="0" t="0"/>
          <a:stretch/>
        </p:blipFill>
        <p:spPr>
          <a:xfrm>
            <a:off x="3436462" y="-11191"/>
            <a:ext cx="5305087" cy="296842"/>
          </a:xfrm>
          <a:prstGeom prst="rect">
            <a:avLst/>
          </a:prstGeom>
          <a:noFill/>
          <a:ln>
            <a:noFill/>
          </a:ln>
        </p:spPr>
      </p:pic>
      <p:pic>
        <p:nvPicPr>
          <p:cNvPr id="321" name="Google Shape;321;p45"/>
          <p:cNvPicPr preferRelativeResize="0"/>
          <p:nvPr/>
        </p:nvPicPr>
        <p:blipFill rotWithShape="1">
          <a:blip r:embed="rId4">
            <a:alphaModFix/>
          </a:blip>
          <a:srcRect b="-6712" l="1" r="-6713" t="0"/>
          <a:stretch/>
        </p:blipFill>
        <p:spPr>
          <a:xfrm>
            <a:off x="7768250" y="5771575"/>
            <a:ext cx="2249718" cy="775100"/>
          </a:xfrm>
          <a:prstGeom prst="rect">
            <a:avLst/>
          </a:prstGeom>
          <a:noFill/>
          <a:ln>
            <a:noFill/>
          </a:ln>
        </p:spPr>
      </p:pic>
      <p:pic>
        <p:nvPicPr>
          <p:cNvPr id="322" name="Google Shape;322;p45"/>
          <p:cNvPicPr preferRelativeResize="0"/>
          <p:nvPr/>
        </p:nvPicPr>
        <p:blipFill rotWithShape="1">
          <a:blip r:embed="rId3">
            <a:alphaModFix/>
          </a:blip>
          <a:srcRect b="0" l="0" r="0" t="0"/>
          <a:stretch/>
        </p:blipFill>
        <p:spPr>
          <a:xfrm>
            <a:off x="3436462" y="6601935"/>
            <a:ext cx="5305087" cy="296842"/>
          </a:xfrm>
          <a:prstGeom prst="rect">
            <a:avLst/>
          </a:prstGeom>
          <a:noFill/>
          <a:ln>
            <a:noFill/>
          </a:ln>
        </p:spPr>
      </p:pic>
      <p:sp>
        <p:nvSpPr>
          <p:cNvPr id="323" name="Google Shape;323;p45"/>
          <p:cNvSpPr txBox="1"/>
          <p:nvPr>
            <p:ph type="ctrTitle"/>
          </p:nvPr>
        </p:nvSpPr>
        <p:spPr>
          <a:xfrm>
            <a:off x="182880" y="2716027"/>
            <a:ext cx="12009120" cy="1531179"/>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2790"/>
              <a:buFont typeface="Calibri"/>
              <a:buNone/>
            </a:pPr>
            <a:r>
              <a:rPr lang="es-CL" sz="2790"/>
              <a:t>Cuarto Seminario Nacional Programa </a:t>
            </a:r>
            <a:r>
              <a:rPr i="1" lang="es-CL" sz="2790"/>
              <a:t>Sumo Primero:</a:t>
            </a:r>
            <a:br>
              <a:rPr i="1" lang="es-CL" sz="2790"/>
            </a:br>
            <a:r>
              <a:rPr b="1" i="1" lang="es-CL" sz="5400"/>
              <a:t> </a:t>
            </a:r>
            <a:r>
              <a:rPr b="1" lang="es-CL" sz="5400"/>
              <a:t>Motivación para aprender la matemática: aplicando conceptos claves</a:t>
            </a:r>
            <a:endParaRPr sz="5400">
              <a:solidFill>
                <a:srgbClr val="3F3F3F"/>
              </a:solidFill>
            </a:endParaRPr>
          </a:p>
        </p:txBody>
      </p:sp>
      <p:sp>
        <p:nvSpPr>
          <p:cNvPr id="324" name="Google Shape;32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s-CL"/>
              <a:t>‹#›</a:t>
            </a:fld>
            <a:endParaRPr/>
          </a:p>
        </p:txBody>
      </p:sp>
      <p:pic>
        <p:nvPicPr>
          <p:cNvPr id="325" name="Google Shape;325;p45"/>
          <p:cNvPicPr preferRelativeResize="0"/>
          <p:nvPr/>
        </p:nvPicPr>
        <p:blipFill rotWithShape="1">
          <a:blip r:embed="rId5">
            <a:alphaModFix/>
          </a:blip>
          <a:srcRect b="0" l="0" r="0" t="0"/>
          <a:stretch/>
        </p:blipFill>
        <p:spPr>
          <a:xfrm>
            <a:off x="9502822" y="285651"/>
            <a:ext cx="2462392" cy="1338012"/>
          </a:xfrm>
          <a:prstGeom prst="rect">
            <a:avLst/>
          </a:prstGeom>
          <a:noFill/>
          <a:ln>
            <a:noFill/>
          </a:ln>
        </p:spPr>
      </p:pic>
      <p:sp>
        <p:nvSpPr>
          <p:cNvPr id="326" name="Google Shape;326;p45"/>
          <p:cNvSpPr txBox="1"/>
          <p:nvPr/>
        </p:nvSpPr>
        <p:spPr>
          <a:xfrm>
            <a:off x="626439" y="4762851"/>
            <a:ext cx="7103333"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CL" sz="3200">
                <a:solidFill>
                  <a:schemeClr val="dk1"/>
                </a:solidFill>
                <a:latin typeface="Calibri"/>
                <a:ea typeface="Calibri"/>
                <a:cs typeface="Calibri"/>
                <a:sym typeface="Calibri"/>
              </a:rPr>
              <a:t>Dra. Nilka Rojas </a:t>
            </a:r>
            <a:endParaRPr/>
          </a:p>
          <a:p>
            <a:pPr indent="0" lvl="0" marL="0" marR="0" rtl="0" algn="ctr">
              <a:spcBef>
                <a:spcPts val="0"/>
              </a:spcBef>
              <a:spcAft>
                <a:spcPts val="0"/>
              </a:spcAft>
              <a:buNone/>
            </a:pPr>
            <a:r>
              <a:rPr lang="es-CL" sz="2400">
                <a:solidFill>
                  <a:schemeClr val="dk1"/>
                </a:solidFill>
                <a:latin typeface="Calibri"/>
                <a:ea typeface="Calibri"/>
                <a:cs typeface="Calibri"/>
                <a:sym typeface="Calibri"/>
              </a:rPr>
              <a:t>Universidad Católica del Norte</a:t>
            </a:r>
            <a:endParaRPr/>
          </a:p>
        </p:txBody>
      </p:sp>
      <p:sp>
        <p:nvSpPr>
          <p:cNvPr id="327" name="Google Shape;327;p45"/>
          <p:cNvSpPr txBox="1"/>
          <p:nvPr/>
        </p:nvSpPr>
        <p:spPr>
          <a:xfrm>
            <a:off x="6749074" y="4752725"/>
            <a:ext cx="44595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CL" sz="3200">
                <a:solidFill>
                  <a:schemeClr val="dk1"/>
                </a:solidFill>
                <a:latin typeface="Calibri"/>
                <a:ea typeface="Calibri"/>
                <a:cs typeface="Calibri"/>
                <a:sym typeface="Calibri"/>
              </a:rPr>
              <a:t>Dr. Jorge Valenzuela</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s-CL" sz="2400">
                <a:solidFill>
                  <a:schemeClr val="dk1"/>
                </a:solidFill>
                <a:latin typeface="Calibri"/>
                <a:ea typeface="Calibri"/>
                <a:cs typeface="Calibri"/>
                <a:sym typeface="Calibri"/>
              </a:rPr>
              <a:t>Universidad Católica del Maule</a:t>
            </a:r>
            <a:endParaRPr/>
          </a:p>
        </p:txBody>
      </p:sp>
      <p:pic>
        <p:nvPicPr>
          <p:cNvPr id="328" name="Google Shape;328;p45"/>
          <p:cNvPicPr preferRelativeResize="0"/>
          <p:nvPr/>
        </p:nvPicPr>
        <p:blipFill rotWithShape="1">
          <a:blip r:embed="rId6">
            <a:alphaModFix/>
          </a:blip>
          <a:srcRect b="0" l="0" r="0" t="0"/>
          <a:stretch/>
        </p:blipFill>
        <p:spPr>
          <a:xfrm>
            <a:off x="2825612" y="5771566"/>
            <a:ext cx="2704985" cy="62556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900"/>
              <a:buFont typeface="Calibri"/>
              <a:buNone/>
            </a:pPr>
            <a:r>
              <a:rPr b="1" lang="es-CL" sz="4900"/>
              <a:t>Suscitar  el   </a:t>
            </a:r>
            <a:r>
              <a:rPr b="1" lang="es-CL" sz="4900" u="sng"/>
              <a:t>deseo de aprender</a:t>
            </a:r>
            <a:endParaRPr/>
          </a:p>
        </p:txBody>
      </p:sp>
      <p:pic>
        <p:nvPicPr>
          <p:cNvPr id="334" name="Google Shape;334;p46"/>
          <p:cNvPicPr preferRelativeResize="0"/>
          <p:nvPr/>
        </p:nvPicPr>
        <p:blipFill rotWithShape="1">
          <a:blip r:embed="rId3">
            <a:alphaModFix/>
          </a:blip>
          <a:srcRect b="0" l="0" r="0" t="0"/>
          <a:stretch/>
        </p:blipFill>
        <p:spPr>
          <a:xfrm>
            <a:off x="1780347" y="1809049"/>
            <a:ext cx="8225044" cy="4729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7"/>
          <p:cNvSpPr txBox="1"/>
          <p:nvPr>
            <p:ph type="title"/>
          </p:nvPr>
        </p:nvSpPr>
        <p:spPr>
          <a:xfrm>
            <a:off x="332509" y="365125"/>
            <a:ext cx="11504815" cy="1460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860"/>
              <a:buFont typeface="Calibri"/>
              <a:buNone/>
            </a:pPr>
            <a:r>
              <a:rPr b="1" lang="es-CL" sz="4860"/>
              <a:t>¿Cómo motivar a los niños por la matemática?</a:t>
            </a:r>
            <a:endParaRPr/>
          </a:p>
        </p:txBody>
      </p:sp>
      <p:sp>
        <p:nvSpPr>
          <p:cNvPr id="340" name="Google Shape;340;p47"/>
          <p:cNvSpPr txBox="1"/>
          <p:nvPr>
            <p:ph idx="1" type="body"/>
          </p:nvPr>
        </p:nvSpPr>
        <p:spPr>
          <a:xfrm>
            <a:off x="838200" y="1825625"/>
            <a:ext cx="7341524" cy="4325793"/>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4400"/>
              <a:buNone/>
            </a:pPr>
            <a:r>
              <a:t/>
            </a:r>
            <a:endParaRPr sz="4400"/>
          </a:p>
          <a:p>
            <a:pPr indent="-342900" lvl="0" marL="228600" rtl="0" algn="l">
              <a:lnSpc>
                <a:spcPct val="80000"/>
              </a:lnSpc>
              <a:spcBef>
                <a:spcPts val="1000"/>
              </a:spcBef>
              <a:spcAft>
                <a:spcPts val="0"/>
              </a:spcAft>
              <a:buClr>
                <a:schemeClr val="dk1"/>
              </a:buClr>
              <a:buSzPts val="5400"/>
              <a:buChar char="•"/>
            </a:pPr>
            <a:r>
              <a:rPr lang="es-CL" sz="5400"/>
              <a:t> </a:t>
            </a:r>
            <a:r>
              <a:rPr lang="es-CL" sz="4800"/>
              <a:t>Desarrollando su Autoeficacia</a:t>
            </a:r>
            <a:endParaRPr/>
          </a:p>
          <a:p>
            <a:pPr indent="0" lvl="0" marL="228600" rtl="0" algn="l">
              <a:lnSpc>
                <a:spcPct val="80000"/>
              </a:lnSpc>
              <a:spcBef>
                <a:spcPts val="1000"/>
              </a:spcBef>
              <a:spcAft>
                <a:spcPts val="0"/>
              </a:spcAft>
              <a:buClr>
                <a:schemeClr val="dk1"/>
              </a:buClr>
              <a:buSzPts val="5400"/>
              <a:buNone/>
            </a:pPr>
            <a:r>
              <a:t/>
            </a:r>
            <a:endParaRPr sz="5400"/>
          </a:p>
          <a:p>
            <a:pPr indent="-304800" lvl="0" marL="228600" rtl="0" algn="l">
              <a:lnSpc>
                <a:spcPct val="80000"/>
              </a:lnSpc>
              <a:spcBef>
                <a:spcPts val="1000"/>
              </a:spcBef>
              <a:spcAft>
                <a:spcPts val="0"/>
              </a:spcAft>
              <a:buClr>
                <a:schemeClr val="dk1"/>
              </a:buClr>
              <a:buSzPts val="4800"/>
              <a:buChar char="•"/>
            </a:pPr>
            <a:r>
              <a:rPr lang="es-CL" sz="4800"/>
              <a:t> Mostrándoles lo valioso de las matemáticas</a:t>
            </a:r>
            <a:endParaRPr/>
          </a:p>
        </p:txBody>
      </p:sp>
      <p:pic>
        <p:nvPicPr>
          <p:cNvPr id="341" name="Google Shape;341;p47"/>
          <p:cNvPicPr preferRelativeResize="0"/>
          <p:nvPr/>
        </p:nvPicPr>
        <p:blipFill rotWithShape="1">
          <a:blip r:embed="rId3">
            <a:alphaModFix/>
          </a:blip>
          <a:srcRect b="0" l="13442" r="0" t="0"/>
          <a:stretch/>
        </p:blipFill>
        <p:spPr>
          <a:xfrm>
            <a:off x="8700421" y="1255270"/>
            <a:ext cx="3136903" cy="2335828"/>
          </a:xfrm>
          <a:prstGeom prst="rect">
            <a:avLst/>
          </a:prstGeom>
          <a:noFill/>
          <a:ln>
            <a:noFill/>
          </a:ln>
        </p:spPr>
      </p:pic>
      <p:pic>
        <p:nvPicPr>
          <p:cNvPr id="342" name="Google Shape;342;p47"/>
          <p:cNvPicPr preferRelativeResize="0"/>
          <p:nvPr/>
        </p:nvPicPr>
        <p:blipFill rotWithShape="1">
          <a:blip r:embed="rId4">
            <a:alphaModFix/>
          </a:blip>
          <a:srcRect b="0" l="0" r="0" t="0"/>
          <a:stretch/>
        </p:blipFill>
        <p:spPr>
          <a:xfrm>
            <a:off x="8871872" y="3820275"/>
            <a:ext cx="2794000" cy="2908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s-CL" sz="4000"/>
              <a:t>¿Cómo motivar a los niños por la matemática?</a:t>
            </a:r>
            <a:endParaRPr/>
          </a:p>
        </p:txBody>
      </p:sp>
      <p:sp>
        <p:nvSpPr>
          <p:cNvPr id="348" name="Google Shape;348;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70"/>
              <a:buNone/>
            </a:pPr>
            <a:r>
              <a:rPr lang="es-CL" sz="4070"/>
              <a:t>1er paso:   Necesitamos  </a:t>
            </a:r>
            <a:r>
              <a:rPr b="1" lang="es-CL" sz="4070"/>
              <a:t>Profesores</a:t>
            </a:r>
            <a:r>
              <a:rPr lang="es-CL" sz="4070"/>
              <a:t> motivados</a:t>
            </a:r>
            <a:endParaRPr/>
          </a:p>
          <a:p>
            <a:pPr indent="0" lvl="0" marL="0" rtl="0" algn="l">
              <a:lnSpc>
                <a:spcPct val="90000"/>
              </a:lnSpc>
              <a:spcBef>
                <a:spcPts val="1000"/>
              </a:spcBef>
              <a:spcAft>
                <a:spcPts val="0"/>
              </a:spcAft>
              <a:buClr>
                <a:schemeClr val="dk1"/>
              </a:buClr>
              <a:buSzPts val="4070"/>
              <a:buNone/>
            </a:pPr>
            <a:r>
              <a:t/>
            </a:r>
            <a:endParaRPr sz="4070"/>
          </a:p>
          <a:p>
            <a:pPr indent="0" lvl="0" marL="0" rtl="0" algn="l">
              <a:lnSpc>
                <a:spcPct val="90000"/>
              </a:lnSpc>
              <a:spcBef>
                <a:spcPts val="1000"/>
              </a:spcBef>
              <a:spcAft>
                <a:spcPts val="0"/>
              </a:spcAft>
              <a:buClr>
                <a:schemeClr val="dk1"/>
              </a:buClr>
              <a:buSzPts val="4070"/>
              <a:buNone/>
            </a:pPr>
            <a:r>
              <a:rPr lang="es-CL" sz="4070"/>
              <a:t>Autoeficaces</a:t>
            </a:r>
            <a:endParaRPr/>
          </a:p>
          <a:p>
            <a:pPr indent="0" lvl="0" marL="228600" rtl="0" algn="l">
              <a:lnSpc>
                <a:spcPct val="90000"/>
              </a:lnSpc>
              <a:spcBef>
                <a:spcPts val="1000"/>
              </a:spcBef>
              <a:spcAft>
                <a:spcPts val="0"/>
              </a:spcAft>
              <a:buClr>
                <a:schemeClr val="dk1"/>
              </a:buClr>
              <a:buSzPts val="4070"/>
              <a:buNone/>
            </a:pPr>
            <a:r>
              <a:t/>
            </a:r>
            <a:endParaRPr sz="4070"/>
          </a:p>
          <a:p>
            <a:pPr indent="0" lvl="0" marL="0" rtl="0" algn="l">
              <a:lnSpc>
                <a:spcPct val="90000"/>
              </a:lnSpc>
              <a:spcBef>
                <a:spcPts val="1000"/>
              </a:spcBef>
              <a:spcAft>
                <a:spcPts val="0"/>
              </a:spcAft>
              <a:buClr>
                <a:schemeClr val="dk1"/>
              </a:buClr>
              <a:buSzPts val="4070"/>
              <a:buNone/>
            </a:pPr>
            <a:r>
              <a:rPr lang="es-CL" sz="4070"/>
              <a:t>Profesores que valoren </a:t>
            </a:r>
            <a:endParaRPr/>
          </a:p>
          <a:p>
            <a:pPr indent="0" lvl="0" marL="0" rtl="0" algn="l">
              <a:lnSpc>
                <a:spcPct val="90000"/>
              </a:lnSpc>
              <a:spcBef>
                <a:spcPts val="1000"/>
              </a:spcBef>
              <a:spcAft>
                <a:spcPts val="0"/>
              </a:spcAft>
              <a:buClr>
                <a:schemeClr val="dk1"/>
              </a:buClr>
              <a:buSzPts val="4070"/>
              <a:buNone/>
            </a:pPr>
            <a:r>
              <a:rPr lang="es-CL" sz="4070"/>
              <a:t>y se apasionen por las matemáticas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s-CL"/>
              <a:t>Autoeficacia</a:t>
            </a:r>
            <a:r>
              <a:rPr lang="es-CL"/>
              <a:t> para enseñar matemáticas</a:t>
            </a:r>
            <a:endParaRPr/>
          </a:p>
        </p:txBody>
      </p:sp>
      <p:sp>
        <p:nvSpPr>
          <p:cNvPr id="354" name="Google Shape;354;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79400" lvl="0" marL="228600" rtl="0" algn="l">
              <a:lnSpc>
                <a:spcPct val="90000"/>
              </a:lnSpc>
              <a:spcBef>
                <a:spcPts val="0"/>
              </a:spcBef>
              <a:spcAft>
                <a:spcPts val="0"/>
              </a:spcAft>
              <a:buClr>
                <a:schemeClr val="dk1"/>
              </a:buClr>
              <a:buSzPts val="4400"/>
              <a:buChar char="•"/>
            </a:pPr>
            <a:r>
              <a:rPr lang="es-CL" sz="4400"/>
              <a:t>Prepararse para ser capaz de enseñar matemáticas</a:t>
            </a:r>
            <a:endParaRPr/>
          </a:p>
          <a:p>
            <a:pPr indent="0" lvl="0" marL="228600" rtl="0" algn="l">
              <a:lnSpc>
                <a:spcPct val="90000"/>
              </a:lnSpc>
              <a:spcBef>
                <a:spcPts val="1000"/>
              </a:spcBef>
              <a:spcAft>
                <a:spcPts val="0"/>
              </a:spcAft>
              <a:buClr>
                <a:schemeClr val="dk1"/>
              </a:buClr>
              <a:buSzPts val="4400"/>
              <a:buNone/>
            </a:pPr>
            <a:r>
              <a:t/>
            </a:r>
            <a:endParaRPr sz="4400"/>
          </a:p>
          <a:p>
            <a:pPr indent="-279400" lvl="0" marL="228600" rtl="0" algn="l">
              <a:lnSpc>
                <a:spcPct val="90000"/>
              </a:lnSpc>
              <a:spcBef>
                <a:spcPts val="1000"/>
              </a:spcBef>
              <a:spcAft>
                <a:spcPts val="0"/>
              </a:spcAft>
              <a:buClr>
                <a:schemeClr val="dk1"/>
              </a:buClr>
              <a:buSzPts val="4400"/>
              <a:buChar char="•"/>
            </a:pPr>
            <a:r>
              <a:rPr lang="es-CL" sz="4400"/>
              <a:t>Buscar ayuda</a:t>
            </a:r>
            <a:endParaRPr/>
          </a:p>
          <a:p>
            <a:pPr indent="0" lvl="0" marL="228600" rtl="0" algn="l">
              <a:lnSpc>
                <a:spcPct val="90000"/>
              </a:lnSpc>
              <a:spcBef>
                <a:spcPts val="1000"/>
              </a:spcBef>
              <a:spcAft>
                <a:spcPts val="0"/>
              </a:spcAft>
              <a:buClr>
                <a:schemeClr val="dk1"/>
              </a:buClr>
              <a:buSzPts val="4400"/>
              <a:buNone/>
            </a:pPr>
            <a:r>
              <a:t/>
            </a:r>
            <a:endParaRPr sz="4400"/>
          </a:p>
          <a:p>
            <a:pPr indent="-279400" lvl="0" marL="228600" rtl="0" algn="l">
              <a:lnSpc>
                <a:spcPct val="90000"/>
              </a:lnSpc>
              <a:spcBef>
                <a:spcPts val="1000"/>
              </a:spcBef>
              <a:spcAft>
                <a:spcPts val="0"/>
              </a:spcAft>
              <a:buClr>
                <a:schemeClr val="dk1"/>
              </a:buClr>
              <a:buSzPts val="4400"/>
              <a:buChar char="•"/>
            </a:pPr>
            <a:r>
              <a:rPr lang="es-CL" sz="4400"/>
              <a:t>“Yo puedo”</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s-CL"/>
              <a:t>Valorar</a:t>
            </a:r>
            <a:r>
              <a:rPr lang="es-CL"/>
              <a:t> las matemáticas</a:t>
            </a:r>
            <a:endParaRPr/>
          </a:p>
        </p:txBody>
      </p:sp>
      <p:sp>
        <p:nvSpPr>
          <p:cNvPr id="360" name="Google Shape;360;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None/>
            </a:pPr>
            <a:r>
              <a:rPr lang="es-CL" sz="4400"/>
              <a:t>Generar estrategias de </a:t>
            </a:r>
            <a:r>
              <a:rPr lang="es-CL" sz="4400" u="sng"/>
              <a:t>automotivación</a:t>
            </a:r>
            <a:r>
              <a:rPr lang="es-CL" sz="4400"/>
              <a:t> por las matemáticas</a:t>
            </a:r>
            <a:endParaRPr/>
          </a:p>
          <a:p>
            <a:pPr indent="0" lvl="0" marL="0" rtl="0" algn="l">
              <a:lnSpc>
                <a:spcPct val="90000"/>
              </a:lnSpc>
              <a:spcBef>
                <a:spcPts val="1000"/>
              </a:spcBef>
              <a:spcAft>
                <a:spcPts val="0"/>
              </a:spcAft>
              <a:buClr>
                <a:schemeClr val="dk1"/>
              </a:buClr>
              <a:buSzPts val="2800"/>
              <a:buNone/>
            </a:pPr>
            <a:r>
              <a:t/>
            </a:r>
            <a:endParaRPr b="0"/>
          </a:p>
          <a:p>
            <a:pPr indent="0" lvl="0" marL="0" rtl="0" algn="ctr">
              <a:lnSpc>
                <a:spcPct val="90000"/>
              </a:lnSpc>
              <a:spcBef>
                <a:spcPts val="1000"/>
              </a:spcBef>
              <a:spcAft>
                <a:spcPts val="0"/>
              </a:spcAft>
              <a:buClr>
                <a:schemeClr val="dk1"/>
              </a:buClr>
              <a:buSzPts val="5400"/>
              <a:buNone/>
            </a:pPr>
            <a:r>
              <a:rPr b="1" lang="es-CL" sz="5400"/>
              <a:t>mirar el mundo con los ojos de </a:t>
            </a:r>
            <a:endParaRPr/>
          </a:p>
          <a:p>
            <a:pPr indent="0" lvl="0" marL="0" rtl="0" algn="ctr">
              <a:lnSpc>
                <a:spcPct val="90000"/>
              </a:lnSpc>
              <a:spcBef>
                <a:spcPts val="1000"/>
              </a:spcBef>
              <a:spcAft>
                <a:spcPts val="0"/>
              </a:spcAft>
              <a:buClr>
                <a:schemeClr val="dk1"/>
              </a:buClr>
              <a:buSzPts val="5400"/>
              <a:buNone/>
            </a:pPr>
            <a:r>
              <a:rPr b="1" i="1" lang="es-CL" sz="5400"/>
              <a:t>las matemáticas, vale la pena</a:t>
            </a:r>
            <a:endParaRPr b="1" sz="5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Valorar las matemáticas</a:t>
            </a:r>
            <a:endParaRPr/>
          </a:p>
        </p:txBody>
      </p:sp>
      <p:sp>
        <p:nvSpPr>
          <p:cNvPr id="366" name="Google Shape;366;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b="0"/>
          </a:p>
          <a:p>
            <a:pPr indent="0" lvl="0" marL="0" rtl="0" algn="ctr">
              <a:lnSpc>
                <a:spcPct val="90000"/>
              </a:lnSpc>
              <a:spcBef>
                <a:spcPts val="1000"/>
              </a:spcBef>
              <a:spcAft>
                <a:spcPts val="0"/>
              </a:spcAft>
              <a:buClr>
                <a:schemeClr val="dk1"/>
              </a:buClr>
              <a:buSzPts val="5400"/>
              <a:buNone/>
            </a:pPr>
            <a:r>
              <a:rPr lang="es-CL" sz="5400"/>
              <a:t>Un profesor que se apasiona con su materia, puede ser un mejor mediador y maestro</a:t>
            </a:r>
            <a:endParaRPr sz="4000"/>
          </a:p>
          <a:p>
            <a:pPr indent="0" lvl="0" marL="0" rtl="0" algn="r">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6"/>
          <p:cNvSpPr txBox="1"/>
          <p:nvPr>
            <p:ph type="title"/>
          </p:nvPr>
        </p:nvSpPr>
        <p:spPr>
          <a:xfrm>
            <a:off x="0" y="0"/>
            <a:ext cx="12052299" cy="99377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Calibri"/>
              <a:buNone/>
            </a:pPr>
            <a:r>
              <a:rPr b="1" lang="es-CL" sz="3959"/>
              <a:t>¿Qué sabemos sobre el aprendizaje de la matemática?</a:t>
            </a:r>
            <a:endParaRPr/>
          </a:p>
        </p:txBody>
      </p:sp>
      <p:sp>
        <p:nvSpPr>
          <p:cNvPr id="115" name="Google Shape;115;p16"/>
          <p:cNvSpPr txBox="1"/>
          <p:nvPr>
            <p:ph idx="1" type="body"/>
          </p:nvPr>
        </p:nvSpPr>
        <p:spPr>
          <a:xfrm>
            <a:off x="0" y="1752601"/>
            <a:ext cx="12192000" cy="2152426"/>
          </a:xfrm>
          <a:prstGeom prst="rect">
            <a:avLst/>
          </a:prstGeom>
          <a:noFill/>
          <a:ln>
            <a:noFill/>
          </a:ln>
        </p:spPr>
        <p:txBody>
          <a:bodyPr anchorCtr="0" anchor="t" bIns="45700" lIns="91425" spcFirstLastPara="1" rIns="91425" wrap="square" tIns="45700">
            <a:noAutofit/>
          </a:bodyPr>
          <a:lstStyle/>
          <a:p>
            <a:pPr indent="-247650" lvl="0" marL="228600" rtl="0" algn="l">
              <a:lnSpc>
                <a:spcPct val="80000"/>
              </a:lnSpc>
              <a:spcBef>
                <a:spcPts val="0"/>
              </a:spcBef>
              <a:spcAft>
                <a:spcPts val="0"/>
              </a:spcAft>
              <a:buClr>
                <a:schemeClr val="dk1"/>
              </a:buClr>
              <a:buSzPts val="3900"/>
              <a:buChar char="•"/>
            </a:pPr>
            <a:r>
              <a:rPr lang="es-CL" sz="3900"/>
              <a:t>Estamos equipados con un </a:t>
            </a:r>
            <a:r>
              <a:rPr b="1" i="1" lang="es-CL" sz="3900"/>
              <a:t>s</a:t>
            </a:r>
            <a:r>
              <a:rPr i="1" lang="es-CL" sz="3900"/>
              <a:t>istema </a:t>
            </a:r>
            <a:r>
              <a:rPr b="1" i="1" lang="es-CL" sz="3900"/>
              <a:t>n</a:t>
            </a:r>
            <a:r>
              <a:rPr i="1" lang="es-CL" sz="3900"/>
              <a:t>umérico </a:t>
            </a:r>
            <a:r>
              <a:rPr b="1" i="1" lang="es-CL" sz="3900"/>
              <a:t>a</a:t>
            </a:r>
            <a:r>
              <a:rPr i="1" lang="es-CL" sz="3900"/>
              <a:t>proximado</a:t>
            </a:r>
            <a:r>
              <a:rPr lang="es-CL" sz="3900"/>
              <a:t> </a:t>
            </a:r>
            <a:r>
              <a:rPr lang="es-CL" sz="3000"/>
              <a:t>(ANS</a:t>
            </a:r>
            <a:r>
              <a:rPr baseline="30000" lang="es-CL" sz="3000"/>
              <a:t>*</a:t>
            </a:r>
            <a:r>
              <a:rPr lang="es-CL" sz="3000"/>
              <a:t>)</a:t>
            </a:r>
            <a:endParaRPr/>
          </a:p>
          <a:p>
            <a:pPr indent="-254000" lvl="1" marL="685800" rtl="0" algn="l">
              <a:lnSpc>
                <a:spcPct val="80000"/>
              </a:lnSpc>
              <a:spcBef>
                <a:spcPts val="500"/>
              </a:spcBef>
              <a:spcAft>
                <a:spcPts val="0"/>
              </a:spcAft>
              <a:buClr>
                <a:schemeClr val="dk1"/>
              </a:buClr>
              <a:buSzPts val="4000"/>
              <a:buChar char="•"/>
            </a:pPr>
            <a:r>
              <a:rPr i="1" lang="es-CL" sz="4000"/>
              <a:t>Subitización</a:t>
            </a:r>
            <a:endParaRPr sz="4000"/>
          </a:p>
          <a:p>
            <a:pPr indent="-254000" lvl="1" marL="685800" rtl="0" algn="l">
              <a:lnSpc>
                <a:spcPct val="80000"/>
              </a:lnSpc>
              <a:spcBef>
                <a:spcPts val="500"/>
              </a:spcBef>
              <a:spcAft>
                <a:spcPts val="0"/>
              </a:spcAft>
              <a:buClr>
                <a:schemeClr val="dk1"/>
              </a:buClr>
              <a:buSzPts val="4000"/>
              <a:buChar char="•"/>
            </a:pPr>
            <a:r>
              <a:rPr lang="es-CL" sz="4000"/>
              <a:t>Limitaciones de procesamiento</a:t>
            </a:r>
            <a:endParaRPr/>
          </a:p>
          <a:p>
            <a:pPr indent="0" lvl="1" marL="457200" rtl="0" algn="l">
              <a:lnSpc>
                <a:spcPct val="80000"/>
              </a:lnSpc>
              <a:spcBef>
                <a:spcPts val="500"/>
              </a:spcBef>
              <a:spcAft>
                <a:spcPts val="0"/>
              </a:spcAft>
              <a:buClr>
                <a:schemeClr val="dk1"/>
              </a:buClr>
              <a:buSzPts val="2400"/>
              <a:buNone/>
            </a:pPr>
            <a:r>
              <a:t/>
            </a:r>
            <a:endParaRPr/>
          </a:p>
          <a:p>
            <a:pPr indent="-76200" lvl="1" marL="685800" rtl="0" algn="l">
              <a:lnSpc>
                <a:spcPct val="80000"/>
              </a:lnSpc>
              <a:spcBef>
                <a:spcPts val="500"/>
              </a:spcBef>
              <a:spcAft>
                <a:spcPts val="0"/>
              </a:spcAft>
              <a:buClr>
                <a:schemeClr val="dk1"/>
              </a:buClr>
              <a:buSzPts val="2400"/>
              <a:buNone/>
            </a:pPr>
            <a:r>
              <a:t/>
            </a:r>
            <a:endParaRPr/>
          </a:p>
        </p:txBody>
      </p:sp>
      <p:pic>
        <p:nvPicPr>
          <p:cNvPr id="116" name="Google Shape;116;p16"/>
          <p:cNvPicPr preferRelativeResize="0"/>
          <p:nvPr/>
        </p:nvPicPr>
        <p:blipFill rotWithShape="1">
          <a:blip r:embed="rId3">
            <a:alphaModFix/>
          </a:blip>
          <a:srcRect b="0" l="0" r="0" t="0"/>
          <a:stretch/>
        </p:blipFill>
        <p:spPr>
          <a:xfrm>
            <a:off x="3668358" y="3871740"/>
            <a:ext cx="4377764" cy="298626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s-CL"/>
              <a:t>¿Cómo motivar a los niño(a)s por la matemática?</a:t>
            </a:r>
            <a:endParaRPr/>
          </a:p>
        </p:txBody>
      </p:sp>
      <p:sp>
        <p:nvSpPr>
          <p:cNvPr id="372" name="Google Shape;372;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chemeClr val="dk1"/>
              </a:buClr>
              <a:buSzPts val="4400"/>
              <a:buNone/>
            </a:pPr>
            <a:r>
              <a:t/>
            </a:r>
            <a:endParaRPr sz="4400"/>
          </a:p>
          <a:p>
            <a:pPr indent="-279400" lvl="0" marL="228600" rtl="0" algn="l">
              <a:lnSpc>
                <a:spcPct val="90000"/>
              </a:lnSpc>
              <a:spcBef>
                <a:spcPts val="1000"/>
              </a:spcBef>
              <a:spcAft>
                <a:spcPts val="0"/>
              </a:spcAft>
              <a:buClr>
                <a:schemeClr val="dk1"/>
              </a:buClr>
              <a:buSzPts val="4400"/>
              <a:buChar char="•"/>
            </a:pPr>
            <a:r>
              <a:rPr lang="es-CL" sz="4400"/>
              <a:t>Desarrollando su Autoeficacia</a:t>
            </a:r>
            <a:endParaRPr/>
          </a:p>
          <a:p>
            <a:pPr indent="0" lvl="0" marL="228600" rtl="0" algn="l">
              <a:lnSpc>
                <a:spcPct val="90000"/>
              </a:lnSpc>
              <a:spcBef>
                <a:spcPts val="1000"/>
              </a:spcBef>
              <a:spcAft>
                <a:spcPts val="0"/>
              </a:spcAft>
              <a:buClr>
                <a:schemeClr val="dk1"/>
              </a:buClr>
              <a:buSzPts val="4400"/>
              <a:buNone/>
            </a:pPr>
            <a:r>
              <a:t/>
            </a:r>
            <a:endParaRPr sz="4400"/>
          </a:p>
          <a:p>
            <a:pPr indent="-279400" lvl="0" marL="228600" rtl="0" algn="l">
              <a:lnSpc>
                <a:spcPct val="90000"/>
              </a:lnSpc>
              <a:spcBef>
                <a:spcPts val="1000"/>
              </a:spcBef>
              <a:spcAft>
                <a:spcPts val="0"/>
              </a:spcAft>
              <a:buClr>
                <a:schemeClr val="dk1"/>
              </a:buClr>
              <a:buSzPts val="4400"/>
              <a:buChar char="•"/>
            </a:pPr>
            <a:r>
              <a:rPr lang="es-CL" sz="4400"/>
              <a:t>Mostrándole lo valioso de las matemáticas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s-CL"/>
              <a:t>Desarrollar la autoeficacia</a:t>
            </a:r>
            <a:endParaRPr/>
          </a:p>
        </p:txBody>
      </p:sp>
      <p:pic>
        <p:nvPicPr>
          <p:cNvPr id="378" name="Google Shape;378;p53"/>
          <p:cNvPicPr preferRelativeResize="0"/>
          <p:nvPr/>
        </p:nvPicPr>
        <p:blipFill rotWithShape="1">
          <a:blip r:embed="rId3">
            <a:alphaModFix/>
          </a:blip>
          <a:srcRect b="0" l="13442" r="0" t="0"/>
          <a:stretch/>
        </p:blipFill>
        <p:spPr>
          <a:xfrm>
            <a:off x="8933178" y="1091536"/>
            <a:ext cx="3136903" cy="2335828"/>
          </a:xfrm>
          <a:prstGeom prst="rect">
            <a:avLst/>
          </a:prstGeom>
          <a:noFill/>
          <a:ln>
            <a:noFill/>
          </a:ln>
        </p:spPr>
      </p:pic>
      <p:sp>
        <p:nvSpPr>
          <p:cNvPr id="379" name="Google Shape;379;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514350" lvl="0" marL="514350" rtl="0" algn="l">
              <a:lnSpc>
                <a:spcPct val="140000"/>
              </a:lnSpc>
              <a:spcBef>
                <a:spcPts val="0"/>
              </a:spcBef>
              <a:spcAft>
                <a:spcPts val="0"/>
              </a:spcAft>
              <a:buClr>
                <a:schemeClr val="dk1"/>
              </a:buClr>
              <a:buSzPts val="3400"/>
              <a:buFont typeface="Calibri"/>
              <a:buAutoNum type="arabicPeriod"/>
            </a:pPr>
            <a:r>
              <a:rPr b="1" lang="es-CL" sz="3400"/>
              <a:t>Desafiándolos </a:t>
            </a:r>
            <a:r>
              <a:rPr lang="es-CL" sz="3400"/>
              <a:t>con tareas más complejas, </a:t>
            </a:r>
            <a:br>
              <a:rPr lang="es-CL" sz="3400"/>
            </a:br>
            <a:r>
              <a:rPr lang="es-CL" sz="3400"/>
              <a:t>pero alcanzables</a:t>
            </a:r>
            <a:endParaRPr/>
          </a:p>
          <a:p>
            <a:pPr indent="-514350" lvl="0" marL="514350" rtl="0" algn="l">
              <a:lnSpc>
                <a:spcPct val="140000"/>
              </a:lnSpc>
              <a:spcBef>
                <a:spcPts val="1000"/>
              </a:spcBef>
              <a:spcAft>
                <a:spcPts val="0"/>
              </a:spcAft>
              <a:buClr>
                <a:schemeClr val="dk1"/>
              </a:buClr>
              <a:buSzPts val="3400"/>
              <a:buFont typeface="Calibri"/>
              <a:buAutoNum type="arabicPeriod"/>
            </a:pPr>
            <a:r>
              <a:rPr b="1" lang="es-CL" sz="3400"/>
              <a:t>Valorando</a:t>
            </a:r>
            <a:r>
              <a:rPr lang="es-CL" sz="3400"/>
              <a:t> sus avances,  sin sobredimensionar el avance</a:t>
            </a:r>
            <a:endParaRPr/>
          </a:p>
          <a:p>
            <a:pPr indent="-514350" lvl="0" marL="514350" rtl="0" algn="l">
              <a:lnSpc>
                <a:spcPct val="140000"/>
              </a:lnSpc>
              <a:spcBef>
                <a:spcPts val="1000"/>
              </a:spcBef>
              <a:spcAft>
                <a:spcPts val="0"/>
              </a:spcAft>
              <a:buClr>
                <a:schemeClr val="dk1"/>
              </a:buClr>
              <a:buSzPts val="3400"/>
              <a:buFont typeface="Calibri"/>
              <a:buAutoNum type="arabicPeriod"/>
            </a:pPr>
            <a:r>
              <a:rPr b="1" lang="es-CL" sz="3400"/>
              <a:t>Ayudándolos </a:t>
            </a:r>
            <a:r>
              <a:rPr lang="es-CL" sz="3400"/>
              <a:t>a aprovechar sus errores para mejorar</a:t>
            </a:r>
            <a:endParaRPr/>
          </a:p>
          <a:p>
            <a:pPr indent="-514350" lvl="0" marL="514350" rtl="0" algn="l">
              <a:lnSpc>
                <a:spcPct val="140000"/>
              </a:lnSpc>
              <a:spcBef>
                <a:spcPts val="1000"/>
              </a:spcBef>
              <a:spcAft>
                <a:spcPts val="0"/>
              </a:spcAft>
              <a:buClr>
                <a:schemeClr val="dk1"/>
              </a:buClr>
              <a:buSzPts val="3400"/>
              <a:buFont typeface="Calibri"/>
              <a:buAutoNum type="arabicPeriod"/>
            </a:pPr>
            <a:r>
              <a:rPr b="1" lang="es-CL" sz="3400"/>
              <a:t>Ayudándolos</a:t>
            </a:r>
            <a:r>
              <a:rPr lang="es-CL" sz="3400"/>
              <a:t> a </a:t>
            </a:r>
            <a:r>
              <a:rPr b="1" lang="es-CL" sz="3400"/>
              <a:t>manejar sus frustraciones</a:t>
            </a:r>
            <a:endParaRPr/>
          </a:p>
          <a:p>
            <a:pPr indent="-55879" lvl="0" marL="228600" rtl="0" algn="l">
              <a:lnSpc>
                <a:spcPct val="140000"/>
              </a:lnSpc>
              <a:spcBef>
                <a:spcPts val="1000"/>
              </a:spcBef>
              <a:spcAft>
                <a:spcPts val="0"/>
              </a:spcAft>
              <a:buClr>
                <a:schemeClr val="dk1"/>
              </a:buClr>
              <a:buSzPts val="2720"/>
              <a:buNone/>
            </a:pPr>
            <a:r>
              <a:t/>
            </a:r>
            <a:endParaRPr b="0" sz="2720"/>
          </a:p>
          <a:p>
            <a:pPr indent="-55879" lvl="0" marL="228600" rtl="0" algn="l">
              <a:lnSpc>
                <a:spcPct val="140000"/>
              </a:lnSpc>
              <a:spcBef>
                <a:spcPts val="1000"/>
              </a:spcBef>
              <a:spcAft>
                <a:spcPts val="0"/>
              </a:spcAft>
              <a:buClr>
                <a:schemeClr val="dk1"/>
              </a:buClr>
              <a:buSzPts val="2720"/>
              <a:buNone/>
            </a:pPr>
            <a:r>
              <a:t/>
            </a:r>
            <a:endParaRPr b="0" sz="2720"/>
          </a:p>
          <a:p>
            <a:pPr indent="0" lvl="0" marL="0" rtl="0" algn="l">
              <a:lnSpc>
                <a:spcPct val="80000"/>
              </a:lnSpc>
              <a:spcBef>
                <a:spcPts val="1000"/>
              </a:spcBef>
              <a:spcAft>
                <a:spcPts val="0"/>
              </a:spcAft>
              <a:buClr>
                <a:schemeClr val="dk1"/>
              </a:buClr>
              <a:buSzPts val="2380"/>
              <a:buNone/>
            </a:pPr>
            <a:r>
              <a:t/>
            </a:r>
            <a:endParaRPr sz="238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Valorar las matemáticas</a:t>
            </a:r>
            <a:endParaRPr/>
          </a:p>
        </p:txBody>
      </p:sp>
      <p:sp>
        <p:nvSpPr>
          <p:cNvPr id="385" name="Google Shape;385;p54"/>
          <p:cNvSpPr txBox="1"/>
          <p:nvPr>
            <p:ph idx="1" type="body"/>
          </p:nvPr>
        </p:nvSpPr>
        <p:spPr>
          <a:xfrm>
            <a:off x="838200" y="1825625"/>
            <a:ext cx="6227618"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None/>
            </a:pPr>
            <a:r>
              <a:rPr b="1" lang="es-CL" sz="3600"/>
              <a:t>En clave de importancia</a:t>
            </a:r>
            <a:r>
              <a:rPr lang="es-CL" sz="3600"/>
              <a:t>:</a:t>
            </a:r>
            <a:endParaRPr/>
          </a:p>
          <a:p>
            <a:pPr indent="-50800" lvl="0" marL="22860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4800"/>
              <a:buNone/>
            </a:pPr>
            <a:r>
              <a:rPr b="1" lang="es-CL" sz="4800"/>
              <a:t>Vincular la matemática con su identidad y sus proyectos</a:t>
            </a:r>
            <a:endParaRPr/>
          </a:p>
        </p:txBody>
      </p:sp>
      <p:pic>
        <p:nvPicPr>
          <p:cNvPr id="386" name="Google Shape;386;p54"/>
          <p:cNvPicPr preferRelativeResize="0"/>
          <p:nvPr/>
        </p:nvPicPr>
        <p:blipFill rotWithShape="1">
          <a:blip r:embed="rId3">
            <a:alphaModFix/>
          </a:blip>
          <a:srcRect b="0" l="0" r="0" t="0"/>
          <a:stretch/>
        </p:blipFill>
        <p:spPr>
          <a:xfrm>
            <a:off x="7865225" y="483523"/>
            <a:ext cx="3810000" cy="2133600"/>
          </a:xfrm>
          <a:prstGeom prst="rect">
            <a:avLst/>
          </a:prstGeom>
          <a:noFill/>
          <a:ln>
            <a:noFill/>
          </a:ln>
        </p:spPr>
      </p:pic>
      <p:pic>
        <p:nvPicPr>
          <p:cNvPr id="387" name="Google Shape;387;p54"/>
          <p:cNvPicPr preferRelativeResize="0"/>
          <p:nvPr/>
        </p:nvPicPr>
        <p:blipFill rotWithShape="1">
          <a:blip r:embed="rId4">
            <a:alphaModFix/>
          </a:blip>
          <a:srcRect b="0" l="0" r="0" t="0"/>
          <a:stretch/>
        </p:blipFill>
        <p:spPr>
          <a:xfrm>
            <a:off x="9334500" y="2617123"/>
            <a:ext cx="2857500" cy="2857500"/>
          </a:xfrm>
          <a:prstGeom prst="rect">
            <a:avLst/>
          </a:prstGeom>
          <a:noFill/>
          <a:ln>
            <a:noFill/>
          </a:ln>
        </p:spPr>
      </p:pic>
      <p:pic>
        <p:nvPicPr>
          <p:cNvPr id="388" name="Google Shape;388;p54"/>
          <p:cNvPicPr preferRelativeResize="0"/>
          <p:nvPr/>
        </p:nvPicPr>
        <p:blipFill rotWithShape="1">
          <a:blip r:embed="rId5">
            <a:alphaModFix/>
          </a:blip>
          <a:srcRect b="12137" l="0" r="0" t="0"/>
          <a:stretch/>
        </p:blipFill>
        <p:spPr>
          <a:xfrm>
            <a:off x="8496300" y="4927568"/>
            <a:ext cx="3695700" cy="1930432"/>
          </a:xfrm>
          <a:prstGeom prst="rect">
            <a:avLst/>
          </a:prstGeom>
          <a:noFill/>
          <a:ln>
            <a:noFill/>
          </a:ln>
        </p:spPr>
      </p:pic>
      <p:pic>
        <p:nvPicPr>
          <p:cNvPr id="389" name="Google Shape;389;p54"/>
          <p:cNvPicPr preferRelativeResize="0"/>
          <p:nvPr/>
        </p:nvPicPr>
        <p:blipFill rotWithShape="1">
          <a:blip r:embed="rId6">
            <a:alphaModFix/>
          </a:blip>
          <a:srcRect b="0" l="13335" r="18270" t="0"/>
          <a:stretch/>
        </p:blipFill>
        <p:spPr>
          <a:xfrm>
            <a:off x="7065818" y="2735521"/>
            <a:ext cx="2466802" cy="2247900"/>
          </a:xfrm>
          <a:prstGeom prst="rect">
            <a:avLst/>
          </a:prstGeom>
          <a:noFill/>
          <a:ln>
            <a:noFill/>
          </a:ln>
        </p:spPr>
      </p:pic>
      <p:pic>
        <p:nvPicPr>
          <p:cNvPr id="390" name="Google Shape;390;p54"/>
          <p:cNvPicPr preferRelativeResize="0"/>
          <p:nvPr/>
        </p:nvPicPr>
        <p:blipFill rotWithShape="1">
          <a:blip r:embed="rId7">
            <a:alphaModFix/>
          </a:blip>
          <a:srcRect b="0" l="0" r="0" t="0"/>
          <a:stretch/>
        </p:blipFill>
        <p:spPr>
          <a:xfrm>
            <a:off x="5715519" y="4927568"/>
            <a:ext cx="2700598" cy="16409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5"/>
          <p:cNvSpPr txBox="1"/>
          <p:nvPr>
            <p:ph type="title"/>
          </p:nvPr>
        </p:nvSpPr>
        <p:spPr>
          <a:xfrm>
            <a:off x="432262" y="365125"/>
            <a:ext cx="10921538"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Valorar las matemáticas</a:t>
            </a:r>
            <a:endParaRPr/>
          </a:p>
        </p:txBody>
      </p:sp>
      <p:sp>
        <p:nvSpPr>
          <p:cNvPr id="396" name="Google Shape;396;p55"/>
          <p:cNvSpPr txBox="1"/>
          <p:nvPr>
            <p:ph idx="1" type="body"/>
          </p:nvPr>
        </p:nvSpPr>
        <p:spPr>
          <a:xfrm>
            <a:off x="432262" y="1455576"/>
            <a:ext cx="8113222" cy="4721387"/>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3977"/>
              <a:buNone/>
            </a:pPr>
            <a:r>
              <a:rPr b="1" lang="es-CL" sz="3977"/>
              <a:t>En clave de interés:</a:t>
            </a:r>
            <a:br>
              <a:rPr lang="es-CL" sz="2590"/>
            </a:br>
            <a:endParaRPr b="1" sz="2590"/>
          </a:p>
          <a:p>
            <a:pPr indent="0" lvl="0" marL="0" rtl="0" algn="l">
              <a:lnSpc>
                <a:spcPct val="70000"/>
              </a:lnSpc>
              <a:spcBef>
                <a:spcPts val="1000"/>
              </a:spcBef>
              <a:spcAft>
                <a:spcPts val="0"/>
              </a:spcAft>
              <a:buClr>
                <a:schemeClr val="dk1"/>
              </a:buClr>
              <a:buSzPts val="3700"/>
              <a:buNone/>
            </a:pPr>
            <a:r>
              <a:rPr lang="es-CL" sz="3700"/>
              <a:t>Transmitir lo entretenido y fascinante  de las matemáticas</a:t>
            </a:r>
            <a:endParaRPr/>
          </a:p>
          <a:p>
            <a:pPr indent="0" lvl="0" marL="0" rtl="0" algn="l">
              <a:lnSpc>
                <a:spcPct val="70000"/>
              </a:lnSpc>
              <a:spcBef>
                <a:spcPts val="1000"/>
              </a:spcBef>
              <a:spcAft>
                <a:spcPts val="0"/>
              </a:spcAft>
              <a:buClr>
                <a:schemeClr val="dk1"/>
              </a:buClr>
              <a:buSzPts val="3700"/>
              <a:buNone/>
            </a:pPr>
            <a:r>
              <a:t/>
            </a:r>
            <a:endParaRPr sz="3700"/>
          </a:p>
          <a:p>
            <a:pPr indent="0" lvl="0" marL="0" rtl="0" algn="l">
              <a:lnSpc>
                <a:spcPct val="70000"/>
              </a:lnSpc>
              <a:spcBef>
                <a:spcPts val="1000"/>
              </a:spcBef>
              <a:spcAft>
                <a:spcPts val="0"/>
              </a:spcAft>
              <a:buClr>
                <a:schemeClr val="dk1"/>
              </a:buClr>
              <a:buSzPts val="3700"/>
              <a:buNone/>
            </a:pPr>
            <a:r>
              <a:rPr lang="es-CL" sz="3700"/>
              <a:t>Cuidando que la clase de matemáticas sea un espacio especialmente respetuoso, seguro para todos… </a:t>
            </a:r>
            <a:endParaRPr/>
          </a:p>
          <a:p>
            <a:pPr indent="0" lvl="0" marL="0" rtl="0" algn="l">
              <a:lnSpc>
                <a:spcPct val="70000"/>
              </a:lnSpc>
              <a:spcBef>
                <a:spcPts val="1000"/>
              </a:spcBef>
              <a:spcAft>
                <a:spcPts val="0"/>
              </a:spcAft>
              <a:buClr>
                <a:schemeClr val="dk1"/>
              </a:buClr>
              <a:buSzPts val="3700"/>
              <a:buNone/>
            </a:pPr>
            <a:r>
              <a:t/>
            </a:r>
            <a:endParaRPr sz="3700"/>
          </a:p>
          <a:p>
            <a:pPr indent="0" lvl="0" marL="0" rtl="0" algn="l">
              <a:lnSpc>
                <a:spcPct val="70000"/>
              </a:lnSpc>
              <a:spcBef>
                <a:spcPts val="1000"/>
              </a:spcBef>
              <a:spcAft>
                <a:spcPts val="0"/>
              </a:spcAft>
              <a:buClr>
                <a:schemeClr val="dk1"/>
              </a:buClr>
              <a:buSzPts val="3700"/>
              <a:buNone/>
            </a:pPr>
            <a:r>
              <a:rPr lang="es-CL" sz="3700"/>
              <a:t>un espacio agradable de aprendizaje</a:t>
            </a:r>
            <a:endParaRPr/>
          </a:p>
        </p:txBody>
      </p:sp>
      <p:pic>
        <p:nvPicPr>
          <p:cNvPr id="397" name="Google Shape;397;p55"/>
          <p:cNvPicPr preferRelativeResize="0"/>
          <p:nvPr/>
        </p:nvPicPr>
        <p:blipFill rotWithShape="1">
          <a:blip r:embed="rId3">
            <a:alphaModFix/>
          </a:blip>
          <a:srcRect b="0" l="0" r="0" t="0"/>
          <a:stretch/>
        </p:blipFill>
        <p:spPr>
          <a:xfrm>
            <a:off x="8102600" y="365125"/>
            <a:ext cx="4089400" cy="1981200"/>
          </a:xfrm>
          <a:prstGeom prst="rect">
            <a:avLst/>
          </a:prstGeom>
          <a:noFill/>
          <a:ln>
            <a:noFill/>
          </a:ln>
        </p:spPr>
      </p:pic>
      <p:pic>
        <p:nvPicPr>
          <p:cNvPr id="398" name="Google Shape;398;p55"/>
          <p:cNvPicPr preferRelativeResize="0"/>
          <p:nvPr/>
        </p:nvPicPr>
        <p:blipFill rotWithShape="1">
          <a:blip r:embed="rId4">
            <a:alphaModFix/>
          </a:blip>
          <a:srcRect b="0" l="0" r="0" t="0"/>
          <a:stretch/>
        </p:blipFill>
        <p:spPr>
          <a:xfrm>
            <a:off x="8502650" y="3178002"/>
            <a:ext cx="3289300" cy="2463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Valorar las matemáticas</a:t>
            </a:r>
            <a:endParaRPr/>
          </a:p>
        </p:txBody>
      </p:sp>
      <p:sp>
        <p:nvSpPr>
          <p:cNvPr id="404" name="Google Shape;404;p56"/>
          <p:cNvSpPr txBox="1"/>
          <p:nvPr>
            <p:ph idx="1" type="body"/>
          </p:nvPr>
        </p:nvSpPr>
        <p:spPr>
          <a:xfrm>
            <a:off x="838200" y="1455576"/>
            <a:ext cx="7241771" cy="4721387"/>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3400"/>
              <a:buNone/>
            </a:pPr>
            <a:r>
              <a:rPr b="1" lang="es-CL" sz="3400"/>
              <a:t>En clave de costo:</a:t>
            </a:r>
            <a:br>
              <a:rPr lang="es-CL" sz="2380"/>
            </a:br>
            <a:endParaRPr sz="2380"/>
          </a:p>
          <a:p>
            <a:pPr indent="0" lvl="0" marL="0" rtl="0" algn="l">
              <a:lnSpc>
                <a:spcPct val="70000"/>
              </a:lnSpc>
              <a:spcBef>
                <a:spcPts val="1000"/>
              </a:spcBef>
              <a:spcAft>
                <a:spcPts val="0"/>
              </a:spcAft>
              <a:buClr>
                <a:schemeClr val="dk1"/>
              </a:buClr>
              <a:buSzPts val="3060"/>
              <a:buNone/>
            </a:pPr>
            <a:r>
              <a:rPr lang="es-CL" sz="3060"/>
              <a:t>Destacar que esto es valioso, y por eso tenemos que </a:t>
            </a:r>
            <a:r>
              <a:rPr b="1" lang="es-CL" sz="3060"/>
              <a:t>invertir tiempo, esfuerzo en que salga bien.</a:t>
            </a:r>
            <a:endParaRPr/>
          </a:p>
          <a:p>
            <a:pPr indent="0" lvl="0" marL="0" rtl="0" algn="l">
              <a:lnSpc>
                <a:spcPct val="70000"/>
              </a:lnSpc>
              <a:spcBef>
                <a:spcPts val="1000"/>
              </a:spcBef>
              <a:spcAft>
                <a:spcPts val="0"/>
              </a:spcAft>
              <a:buClr>
                <a:schemeClr val="dk1"/>
              </a:buClr>
              <a:buSzPts val="3060"/>
              <a:buNone/>
            </a:pPr>
            <a:r>
              <a:t/>
            </a:r>
            <a:endParaRPr sz="3060"/>
          </a:p>
          <a:p>
            <a:pPr indent="0" lvl="0" marL="0" rtl="0" algn="l">
              <a:lnSpc>
                <a:spcPct val="70000"/>
              </a:lnSpc>
              <a:spcBef>
                <a:spcPts val="1000"/>
              </a:spcBef>
              <a:spcAft>
                <a:spcPts val="0"/>
              </a:spcAft>
              <a:buClr>
                <a:schemeClr val="dk1"/>
              </a:buClr>
              <a:buSzPts val="3060"/>
              <a:buNone/>
            </a:pPr>
            <a:r>
              <a:t/>
            </a:r>
            <a:endParaRPr sz="3060"/>
          </a:p>
          <a:p>
            <a:pPr indent="0" lvl="0" marL="0" rtl="0" algn="l">
              <a:lnSpc>
                <a:spcPct val="70000"/>
              </a:lnSpc>
              <a:spcBef>
                <a:spcPts val="1000"/>
              </a:spcBef>
              <a:spcAft>
                <a:spcPts val="0"/>
              </a:spcAft>
              <a:buClr>
                <a:schemeClr val="dk1"/>
              </a:buClr>
              <a:buSzPts val="3060"/>
              <a:buNone/>
            </a:pPr>
            <a:r>
              <a:rPr b="1" lang="es-CL" sz="3060"/>
              <a:t>Una recompensa de vez en cuando no viene mal. </a:t>
            </a:r>
            <a:endParaRPr/>
          </a:p>
          <a:p>
            <a:pPr indent="0" lvl="0" marL="0" rtl="0" algn="l">
              <a:lnSpc>
                <a:spcPct val="70000"/>
              </a:lnSpc>
              <a:spcBef>
                <a:spcPts val="1000"/>
              </a:spcBef>
              <a:spcAft>
                <a:spcPts val="0"/>
              </a:spcAft>
              <a:buClr>
                <a:schemeClr val="dk1"/>
              </a:buClr>
              <a:buSzPts val="2805"/>
              <a:buNone/>
            </a:pPr>
            <a:r>
              <a:rPr lang="es-CL" sz="2805"/>
              <a:t>(Pero no debe ser el centro ni lo más importe)</a:t>
            </a:r>
            <a:endParaRPr sz="2805"/>
          </a:p>
          <a:p>
            <a:pPr indent="0" lvl="0" marL="0" rtl="0" algn="l">
              <a:lnSpc>
                <a:spcPct val="70000"/>
              </a:lnSpc>
              <a:spcBef>
                <a:spcPts val="1000"/>
              </a:spcBef>
              <a:spcAft>
                <a:spcPts val="0"/>
              </a:spcAft>
              <a:buClr>
                <a:schemeClr val="dk1"/>
              </a:buClr>
              <a:buSzPts val="2380"/>
              <a:buNone/>
            </a:pPr>
            <a:br>
              <a:rPr lang="es-CL" sz="2380"/>
            </a:br>
            <a:endParaRPr b="1" sz="2380"/>
          </a:p>
        </p:txBody>
      </p:sp>
      <p:pic>
        <p:nvPicPr>
          <p:cNvPr id="405" name="Google Shape;405;p56"/>
          <p:cNvPicPr preferRelativeResize="0"/>
          <p:nvPr/>
        </p:nvPicPr>
        <p:blipFill rotWithShape="1">
          <a:blip r:embed="rId3">
            <a:alphaModFix/>
          </a:blip>
          <a:srcRect b="0" l="0" r="0" t="0"/>
          <a:stretch/>
        </p:blipFill>
        <p:spPr>
          <a:xfrm>
            <a:off x="7999422" y="753035"/>
            <a:ext cx="3905558" cy="2598971"/>
          </a:xfrm>
          <a:prstGeom prst="rect">
            <a:avLst/>
          </a:prstGeom>
          <a:noFill/>
          <a:ln>
            <a:noFill/>
          </a:ln>
        </p:spPr>
      </p:pic>
      <p:pic>
        <p:nvPicPr>
          <p:cNvPr id="406" name="Google Shape;406;p56"/>
          <p:cNvPicPr preferRelativeResize="0"/>
          <p:nvPr/>
        </p:nvPicPr>
        <p:blipFill rotWithShape="1">
          <a:blip r:embed="rId4">
            <a:alphaModFix/>
          </a:blip>
          <a:srcRect b="0" l="0" r="0" t="0"/>
          <a:stretch/>
        </p:blipFill>
        <p:spPr>
          <a:xfrm>
            <a:off x="8378999" y="4014787"/>
            <a:ext cx="3225800" cy="25146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57"/>
          <p:cNvSpPr txBox="1"/>
          <p:nvPr>
            <p:ph type="title"/>
          </p:nvPr>
        </p:nvSpPr>
        <p:spPr>
          <a:xfrm>
            <a:off x="838200" y="365125"/>
            <a:ext cx="579535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Valorar las matemáticas</a:t>
            </a:r>
            <a:endParaRPr/>
          </a:p>
        </p:txBody>
      </p:sp>
      <p:sp>
        <p:nvSpPr>
          <p:cNvPr id="412" name="Google Shape;412;p57"/>
          <p:cNvSpPr txBox="1"/>
          <p:nvPr>
            <p:ph idx="1" type="body"/>
          </p:nvPr>
        </p:nvSpPr>
        <p:spPr>
          <a:xfrm>
            <a:off x="838200" y="1455576"/>
            <a:ext cx="7108767" cy="4721387"/>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3607"/>
              <a:buNone/>
            </a:pPr>
            <a:r>
              <a:rPr b="1" lang="es-CL" sz="3607"/>
              <a:t>En clave de Utilidad:</a:t>
            </a:r>
            <a:br>
              <a:rPr lang="es-CL" sz="2590"/>
            </a:br>
            <a:endParaRPr sz="2590"/>
          </a:p>
          <a:p>
            <a:pPr indent="0" lvl="0" marL="0" rtl="0" algn="l">
              <a:lnSpc>
                <a:spcPct val="80000"/>
              </a:lnSpc>
              <a:spcBef>
                <a:spcPts val="1000"/>
              </a:spcBef>
              <a:spcAft>
                <a:spcPts val="0"/>
              </a:spcAft>
              <a:buClr>
                <a:schemeClr val="dk1"/>
              </a:buClr>
              <a:buSzPts val="2590"/>
              <a:buNone/>
            </a:pPr>
            <a:br>
              <a:rPr lang="es-CL" sz="2590"/>
            </a:br>
            <a:r>
              <a:rPr b="1" lang="es-CL" sz="3977"/>
              <a:t>Mostrar las aplicaciones prácticas de las matemáticas</a:t>
            </a:r>
            <a:endParaRPr/>
          </a:p>
          <a:p>
            <a:pPr indent="0" lvl="0" marL="0" rtl="0" algn="l">
              <a:lnSpc>
                <a:spcPct val="80000"/>
              </a:lnSpc>
              <a:spcBef>
                <a:spcPts val="1000"/>
              </a:spcBef>
              <a:spcAft>
                <a:spcPts val="0"/>
              </a:spcAft>
              <a:buClr>
                <a:schemeClr val="dk1"/>
              </a:buClr>
              <a:buSzPts val="3977"/>
              <a:buNone/>
            </a:pPr>
            <a:r>
              <a:t/>
            </a:r>
            <a:endParaRPr b="1" sz="3977"/>
          </a:p>
          <a:p>
            <a:pPr indent="0" lvl="0" marL="0" rtl="0" algn="l">
              <a:lnSpc>
                <a:spcPct val="80000"/>
              </a:lnSpc>
              <a:spcBef>
                <a:spcPts val="1000"/>
              </a:spcBef>
              <a:spcAft>
                <a:spcPts val="0"/>
              </a:spcAft>
              <a:buClr>
                <a:srgbClr val="FF0000"/>
              </a:buClr>
              <a:buSzPts val="3237"/>
              <a:buNone/>
            </a:pPr>
            <a:r>
              <a:rPr b="1" lang="es-CL" sz="3237">
                <a:solidFill>
                  <a:srgbClr val="FF0000"/>
                </a:solidFill>
              </a:rPr>
              <a:t>Cuidado: esta dimensión es la más evidente y fácil de mostrar, pero a la vez la más precaria, porque es muy sensible al contexto</a:t>
            </a:r>
            <a:endParaRPr b="1" sz="3237">
              <a:solidFill>
                <a:srgbClr val="FF0000"/>
              </a:solidFill>
            </a:endParaRPr>
          </a:p>
        </p:txBody>
      </p:sp>
      <p:pic>
        <p:nvPicPr>
          <p:cNvPr id="413" name="Google Shape;413;p57"/>
          <p:cNvPicPr preferRelativeResize="0"/>
          <p:nvPr/>
        </p:nvPicPr>
        <p:blipFill rotWithShape="1">
          <a:blip r:embed="rId3">
            <a:alphaModFix/>
          </a:blip>
          <a:srcRect b="0" l="0" r="0" t="0"/>
          <a:stretch/>
        </p:blipFill>
        <p:spPr>
          <a:xfrm>
            <a:off x="8674215" y="1931093"/>
            <a:ext cx="3289300" cy="2463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s-CL"/>
              <a:t>En síntesis:</a:t>
            </a:r>
            <a:endParaRPr/>
          </a:p>
        </p:txBody>
      </p:sp>
      <p:sp>
        <p:nvSpPr>
          <p:cNvPr id="419" name="Google Shape;419;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None/>
            </a:pPr>
            <a:r>
              <a:rPr lang="es-CL" sz="4000"/>
              <a:t>Motivar </a:t>
            </a:r>
            <a:r>
              <a:rPr b="1" lang="es-CL" sz="4000"/>
              <a:t> es Suscitar el </a:t>
            </a:r>
            <a:r>
              <a:rPr b="1" lang="es-CL" sz="4000" u="sng"/>
              <a:t>deseo de aprender</a:t>
            </a:r>
            <a:endParaRPr sz="4000" u="sng"/>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3600"/>
              <a:buNone/>
            </a:pPr>
            <a:r>
              <a:rPr b="1" lang="es-CL" sz="3600"/>
              <a:t>Depende de:</a:t>
            </a:r>
            <a:endParaRPr/>
          </a:p>
          <a:p>
            <a:pPr indent="-228600" lvl="0" marL="228600" rtl="0" algn="l">
              <a:lnSpc>
                <a:spcPct val="90000"/>
              </a:lnSpc>
              <a:spcBef>
                <a:spcPts val="1000"/>
              </a:spcBef>
              <a:spcAft>
                <a:spcPts val="0"/>
              </a:spcAft>
              <a:buClr>
                <a:schemeClr val="dk1"/>
              </a:buClr>
              <a:buSzPts val="3600"/>
              <a:buChar char="•"/>
            </a:pPr>
            <a:r>
              <a:rPr b="1" lang="es-CL" sz="3600"/>
              <a:t>Sentirse capaz </a:t>
            </a:r>
            <a:r>
              <a:rPr lang="es-CL" sz="3600"/>
              <a:t>(autoeficacia)</a:t>
            </a:r>
            <a:endParaRPr/>
          </a:p>
          <a:p>
            <a:pPr indent="-228600" lvl="0" marL="228600" rtl="0" algn="l">
              <a:lnSpc>
                <a:spcPct val="90000"/>
              </a:lnSpc>
              <a:spcBef>
                <a:spcPts val="1000"/>
              </a:spcBef>
              <a:spcAft>
                <a:spcPts val="0"/>
              </a:spcAft>
              <a:buClr>
                <a:schemeClr val="dk1"/>
              </a:buClr>
              <a:buSzPts val="3600"/>
              <a:buChar char="•"/>
            </a:pPr>
            <a:r>
              <a:rPr b="1" lang="es-CL" sz="3600"/>
              <a:t>Valorar las matemáticas</a:t>
            </a:r>
            <a:endParaRPr/>
          </a:p>
          <a:p>
            <a:pPr indent="0" lvl="0" marL="0" rtl="0" algn="l">
              <a:lnSpc>
                <a:spcPct val="90000"/>
              </a:lnSpc>
              <a:spcBef>
                <a:spcPts val="1000"/>
              </a:spcBef>
              <a:spcAft>
                <a:spcPts val="0"/>
              </a:spcAft>
              <a:buClr>
                <a:schemeClr val="dk1"/>
              </a:buClr>
              <a:buSzPts val="2800"/>
              <a:buNone/>
            </a:pPr>
            <a:r>
              <a:t/>
            </a:r>
            <a:endParaRPr/>
          </a:p>
        </p:txBody>
      </p:sp>
      <p:pic>
        <p:nvPicPr>
          <p:cNvPr id="420" name="Google Shape;420;p58"/>
          <p:cNvPicPr preferRelativeResize="0"/>
          <p:nvPr/>
        </p:nvPicPr>
        <p:blipFill rotWithShape="1">
          <a:blip r:embed="rId3">
            <a:alphaModFix/>
          </a:blip>
          <a:srcRect b="0" l="0" r="0" t="0"/>
          <a:stretch/>
        </p:blipFill>
        <p:spPr>
          <a:xfrm>
            <a:off x="6562166" y="2834668"/>
            <a:ext cx="5236302" cy="347723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dk1"/>
              </a:buClr>
              <a:buSzPts val="3570"/>
              <a:buNone/>
            </a:pPr>
            <a:r>
              <a:rPr b="1" lang="es-CL" sz="3570"/>
              <a:t>¡ Muchas gracias por su atención !</a:t>
            </a:r>
            <a:endParaRPr/>
          </a:p>
          <a:p>
            <a:pPr indent="0" lvl="0" marL="0" rtl="0" algn="ctr">
              <a:lnSpc>
                <a:spcPct val="70000"/>
              </a:lnSpc>
              <a:spcBef>
                <a:spcPts val="1000"/>
              </a:spcBef>
              <a:spcAft>
                <a:spcPts val="0"/>
              </a:spcAft>
              <a:buClr>
                <a:schemeClr val="dk1"/>
              </a:buClr>
              <a:buSzPts val="2380"/>
              <a:buNone/>
            </a:pPr>
            <a:r>
              <a:t/>
            </a:r>
            <a:endParaRPr sz="2380"/>
          </a:p>
          <a:p>
            <a:pPr indent="0" lvl="0" marL="0" rtl="0" algn="ctr">
              <a:lnSpc>
                <a:spcPct val="70000"/>
              </a:lnSpc>
              <a:spcBef>
                <a:spcPts val="1000"/>
              </a:spcBef>
              <a:spcAft>
                <a:spcPts val="0"/>
              </a:spcAft>
              <a:buClr>
                <a:schemeClr val="dk1"/>
              </a:buClr>
              <a:buSzPts val="2380"/>
              <a:buNone/>
            </a:pPr>
            <a:r>
              <a:t/>
            </a:r>
            <a:endParaRPr sz="2380"/>
          </a:p>
          <a:p>
            <a:pPr indent="0" lvl="0" marL="0" rtl="0" algn="ctr">
              <a:lnSpc>
                <a:spcPct val="70000"/>
              </a:lnSpc>
              <a:spcBef>
                <a:spcPts val="1000"/>
              </a:spcBef>
              <a:spcAft>
                <a:spcPts val="0"/>
              </a:spcAft>
              <a:buClr>
                <a:schemeClr val="dk1"/>
              </a:buClr>
              <a:buSzPts val="2380"/>
              <a:buNone/>
            </a:pPr>
            <a:r>
              <a:rPr lang="es-CL" sz="2380"/>
              <a:t>Jorge Valenzuela Carreño</a:t>
            </a:r>
            <a:endParaRPr/>
          </a:p>
          <a:p>
            <a:pPr indent="0" lvl="0" marL="0" rtl="0" algn="ctr">
              <a:lnSpc>
                <a:spcPct val="70000"/>
              </a:lnSpc>
              <a:spcBef>
                <a:spcPts val="1000"/>
              </a:spcBef>
              <a:spcAft>
                <a:spcPts val="0"/>
              </a:spcAft>
              <a:buClr>
                <a:schemeClr val="dk1"/>
              </a:buClr>
              <a:buSzPts val="2380"/>
              <a:buNone/>
            </a:pPr>
            <a:r>
              <a:rPr lang="es-CL" sz="2380" u="sng">
                <a:solidFill>
                  <a:schemeClr val="hlink"/>
                </a:solidFill>
                <a:hlinkClick r:id="rId3"/>
              </a:rPr>
              <a:t>jvalenzuela@ucm.cl</a:t>
            </a:r>
            <a:endParaRPr sz="2380"/>
          </a:p>
          <a:p>
            <a:pPr indent="0" lvl="0" marL="0" rtl="0" algn="ctr">
              <a:lnSpc>
                <a:spcPct val="70000"/>
              </a:lnSpc>
              <a:spcBef>
                <a:spcPts val="1000"/>
              </a:spcBef>
              <a:spcAft>
                <a:spcPts val="0"/>
              </a:spcAft>
              <a:buClr>
                <a:schemeClr val="dk1"/>
              </a:buClr>
              <a:buSzPts val="2380"/>
              <a:buNone/>
            </a:pPr>
            <a:r>
              <a:t/>
            </a:r>
            <a:endParaRPr sz="2380"/>
          </a:p>
          <a:p>
            <a:pPr indent="0" lvl="0" marL="0" rtl="0" algn="ctr">
              <a:lnSpc>
                <a:spcPct val="70000"/>
              </a:lnSpc>
              <a:spcBef>
                <a:spcPts val="1000"/>
              </a:spcBef>
              <a:spcAft>
                <a:spcPts val="0"/>
              </a:spcAft>
              <a:buClr>
                <a:schemeClr val="dk1"/>
              </a:buClr>
              <a:buSzPts val="2380"/>
              <a:buNone/>
            </a:pPr>
            <a:r>
              <a:rPr lang="es-CL" sz="2380"/>
              <a:t> </a:t>
            </a:r>
            <a:endParaRPr/>
          </a:p>
          <a:p>
            <a:pPr indent="0" lvl="0" marL="0" rtl="0" algn="ctr">
              <a:lnSpc>
                <a:spcPct val="70000"/>
              </a:lnSpc>
              <a:spcBef>
                <a:spcPts val="1000"/>
              </a:spcBef>
              <a:spcAft>
                <a:spcPts val="0"/>
              </a:spcAft>
              <a:buClr>
                <a:schemeClr val="dk1"/>
              </a:buClr>
              <a:buSzPts val="2380"/>
              <a:buNone/>
            </a:pPr>
            <a:r>
              <a:t/>
            </a:r>
            <a:endParaRPr i="1" sz="2380"/>
          </a:p>
          <a:p>
            <a:pPr indent="0" lvl="0" marL="0" rtl="0" algn="ctr">
              <a:lnSpc>
                <a:spcPct val="70000"/>
              </a:lnSpc>
              <a:spcBef>
                <a:spcPts val="1000"/>
              </a:spcBef>
              <a:spcAft>
                <a:spcPts val="0"/>
              </a:spcAft>
              <a:buClr>
                <a:schemeClr val="dk1"/>
              </a:buClr>
              <a:buSzPts val="2380"/>
              <a:buNone/>
            </a:pPr>
            <a:r>
              <a:t/>
            </a:r>
            <a:endParaRPr sz="2380"/>
          </a:p>
          <a:p>
            <a:pPr indent="0" lvl="0" marL="0" rtl="0" algn="r">
              <a:lnSpc>
                <a:spcPct val="70000"/>
              </a:lnSpc>
              <a:spcBef>
                <a:spcPts val="1000"/>
              </a:spcBef>
              <a:spcAft>
                <a:spcPts val="0"/>
              </a:spcAft>
              <a:buClr>
                <a:schemeClr val="dk1"/>
              </a:buClr>
              <a:buSzPts val="2380"/>
              <a:buNone/>
            </a:pPr>
            <a:r>
              <a:t/>
            </a:r>
            <a:endParaRPr sz="2380"/>
          </a:p>
          <a:p>
            <a:pPr indent="0" lvl="0" marL="0" rtl="0" algn="r">
              <a:lnSpc>
                <a:spcPct val="70000"/>
              </a:lnSpc>
              <a:spcBef>
                <a:spcPts val="1000"/>
              </a:spcBef>
              <a:spcAft>
                <a:spcPts val="0"/>
              </a:spcAft>
              <a:buClr>
                <a:schemeClr val="dk1"/>
              </a:buClr>
              <a:buSzPts val="2380"/>
              <a:buNone/>
            </a:pPr>
            <a:r>
              <a:rPr lang="es-CL" sz="2380"/>
              <a:t>www.Investigadoreseneducación.cl</a:t>
            </a:r>
            <a:endParaRPr/>
          </a:p>
          <a:p>
            <a:pPr indent="-77470" lvl="0" marL="228600" rtl="0" algn="l">
              <a:lnSpc>
                <a:spcPct val="70000"/>
              </a:lnSpc>
              <a:spcBef>
                <a:spcPts val="1000"/>
              </a:spcBef>
              <a:spcAft>
                <a:spcPts val="0"/>
              </a:spcAft>
              <a:buClr>
                <a:schemeClr val="dk1"/>
              </a:buClr>
              <a:buSzPts val="2380"/>
              <a:buNone/>
            </a:pPr>
            <a:r>
              <a:t/>
            </a:r>
            <a:endParaRPr sz="2380"/>
          </a:p>
        </p:txBody>
      </p:sp>
      <p:pic>
        <p:nvPicPr>
          <p:cNvPr id="426" name="Google Shape;426;p59"/>
          <p:cNvPicPr preferRelativeResize="0"/>
          <p:nvPr/>
        </p:nvPicPr>
        <p:blipFill rotWithShape="1">
          <a:blip r:embed="rId4">
            <a:alphaModFix/>
          </a:blip>
          <a:srcRect b="0" l="0" r="0" t="0"/>
          <a:stretch/>
        </p:blipFill>
        <p:spPr>
          <a:xfrm>
            <a:off x="7294983" y="4870676"/>
            <a:ext cx="3041211" cy="765208"/>
          </a:xfrm>
          <a:prstGeom prst="rect">
            <a:avLst/>
          </a:prstGeom>
          <a:noFill/>
          <a:ln>
            <a:noFill/>
          </a:ln>
        </p:spPr>
      </p:pic>
      <p:pic>
        <p:nvPicPr>
          <p:cNvPr id="427" name="Google Shape;427;p59"/>
          <p:cNvPicPr preferRelativeResize="0"/>
          <p:nvPr/>
        </p:nvPicPr>
        <p:blipFill rotWithShape="1">
          <a:blip r:embed="rId5">
            <a:alphaModFix/>
          </a:blip>
          <a:srcRect b="0" l="0" r="0" t="0"/>
          <a:stretch/>
        </p:blipFill>
        <p:spPr>
          <a:xfrm>
            <a:off x="1357994" y="4870676"/>
            <a:ext cx="2467558" cy="8521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0" y="0"/>
            <a:ext cx="12052299" cy="71000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959"/>
              <a:buFont typeface="Calibri"/>
              <a:buNone/>
            </a:pPr>
            <a:r>
              <a:rPr b="1" lang="es-CL" sz="3959"/>
              <a:t>¿Qué sabemos sobre el aprendizaje de la matemática?</a:t>
            </a:r>
            <a:endParaRPr/>
          </a:p>
        </p:txBody>
      </p:sp>
      <p:sp>
        <p:nvSpPr>
          <p:cNvPr id="123" name="Google Shape;123;p17"/>
          <p:cNvSpPr txBox="1"/>
          <p:nvPr>
            <p:ph idx="1" type="body"/>
          </p:nvPr>
        </p:nvSpPr>
        <p:spPr>
          <a:xfrm>
            <a:off x="0" y="993775"/>
            <a:ext cx="12192000" cy="738206"/>
          </a:xfrm>
          <a:prstGeom prst="rect">
            <a:avLst/>
          </a:prstGeom>
          <a:noFill/>
          <a:ln>
            <a:noFill/>
          </a:ln>
        </p:spPr>
        <p:txBody>
          <a:bodyPr anchorCtr="0" anchor="t" bIns="45700" lIns="91425" spcFirstLastPara="1" rIns="91425" wrap="square" tIns="45700">
            <a:noAutofit/>
          </a:bodyPr>
          <a:lstStyle/>
          <a:p>
            <a:pPr indent="-254000" lvl="1" marL="685800" rtl="0" algn="l">
              <a:lnSpc>
                <a:spcPct val="90000"/>
              </a:lnSpc>
              <a:spcBef>
                <a:spcPts val="0"/>
              </a:spcBef>
              <a:spcAft>
                <a:spcPts val="0"/>
              </a:spcAft>
              <a:buClr>
                <a:schemeClr val="dk1"/>
              </a:buClr>
              <a:buSzPts val="4000"/>
              <a:buChar char="•"/>
            </a:pPr>
            <a:r>
              <a:rPr lang="es-CL" sz="4000"/>
              <a:t>Limitaciones de procesamiento</a:t>
            </a:r>
            <a:endParaRPr/>
          </a:p>
          <a:p>
            <a:pPr indent="0" lvl="1" marL="457200" rtl="0" algn="l">
              <a:lnSpc>
                <a:spcPct val="90000"/>
              </a:lnSpc>
              <a:spcBef>
                <a:spcPts val="500"/>
              </a:spcBef>
              <a:spcAft>
                <a:spcPts val="0"/>
              </a:spcAft>
              <a:buClr>
                <a:schemeClr val="dk1"/>
              </a:buClr>
              <a:buSzPts val="2400"/>
              <a:buNone/>
            </a:pPr>
            <a:r>
              <a:t/>
            </a:r>
            <a:endParaRPr/>
          </a:p>
          <a:p>
            <a:pPr indent="-76200" lvl="1" marL="685800" rtl="0" algn="l">
              <a:lnSpc>
                <a:spcPct val="90000"/>
              </a:lnSpc>
              <a:spcBef>
                <a:spcPts val="500"/>
              </a:spcBef>
              <a:spcAft>
                <a:spcPts val="0"/>
              </a:spcAft>
              <a:buClr>
                <a:schemeClr val="dk1"/>
              </a:buClr>
              <a:buSzPts val="2400"/>
              <a:buNone/>
            </a:pPr>
            <a:r>
              <a:t/>
            </a:r>
            <a:endParaRPr/>
          </a:p>
        </p:txBody>
      </p:sp>
      <p:pic>
        <p:nvPicPr>
          <p:cNvPr id="124" name="Google Shape;124;p17"/>
          <p:cNvPicPr preferRelativeResize="0"/>
          <p:nvPr/>
        </p:nvPicPr>
        <p:blipFill rotWithShape="1">
          <a:blip r:embed="rId3">
            <a:alphaModFix/>
          </a:blip>
          <a:srcRect b="0" l="2141" r="0" t="5274"/>
          <a:stretch/>
        </p:blipFill>
        <p:spPr>
          <a:xfrm>
            <a:off x="6411558" y="1656677"/>
            <a:ext cx="5489986" cy="5083119"/>
          </a:xfrm>
          <a:prstGeom prst="rect">
            <a:avLst/>
          </a:prstGeom>
          <a:noFill/>
          <a:ln>
            <a:noFill/>
          </a:ln>
        </p:spPr>
      </p:pic>
      <p:pic>
        <p:nvPicPr>
          <p:cNvPr id="125" name="Google Shape;125;p17"/>
          <p:cNvPicPr preferRelativeResize="0"/>
          <p:nvPr/>
        </p:nvPicPr>
        <p:blipFill rotWithShape="1">
          <a:blip r:embed="rId4">
            <a:alphaModFix/>
          </a:blip>
          <a:srcRect b="0" l="0" r="0" t="0"/>
          <a:stretch/>
        </p:blipFill>
        <p:spPr>
          <a:xfrm>
            <a:off x="1324759" y="2396415"/>
            <a:ext cx="4317006" cy="28102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0" y="0"/>
            <a:ext cx="12052299"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b="1" lang="es-CL" sz="3200"/>
              <a:t>¿Qué sabemos sobre aprendizaje de la matemática?</a:t>
            </a:r>
            <a:endParaRPr/>
          </a:p>
        </p:txBody>
      </p:sp>
      <p:sp>
        <p:nvSpPr>
          <p:cNvPr id="131" name="Google Shape;131;p18"/>
          <p:cNvSpPr txBox="1"/>
          <p:nvPr>
            <p:ph idx="1" type="body"/>
          </p:nvPr>
        </p:nvSpPr>
        <p:spPr>
          <a:xfrm>
            <a:off x="0" y="827443"/>
            <a:ext cx="11759738" cy="5274441"/>
          </a:xfrm>
          <a:prstGeom prst="rect">
            <a:avLst/>
          </a:prstGeom>
          <a:noFill/>
          <a:ln>
            <a:noFill/>
          </a:ln>
        </p:spPr>
        <p:txBody>
          <a:bodyPr anchorCtr="0" anchor="t" bIns="45700" lIns="91425" spcFirstLastPara="1" rIns="91425" wrap="square" tIns="45700">
            <a:noAutofit/>
          </a:bodyPr>
          <a:lstStyle/>
          <a:p>
            <a:pPr indent="0" lvl="1" marL="685800" rtl="0" algn="l">
              <a:lnSpc>
                <a:spcPct val="90000"/>
              </a:lnSpc>
              <a:spcBef>
                <a:spcPts val="0"/>
              </a:spcBef>
              <a:spcAft>
                <a:spcPts val="0"/>
              </a:spcAft>
              <a:buClr>
                <a:schemeClr val="dk1"/>
              </a:buClr>
              <a:buSzPts val="4400"/>
              <a:buNone/>
            </a:pPr>
            <a:r>
              <a:t/>
            </a:r>
            <a:endParaRPr sz="4400"/>
          </a:p>
          <a:p>
            <a:pPr indent="0" lvl="0" marL="0" rtl="0" algn="l">
              <a:lnSpc>
                <a:spcPct val="90000"/>
              </a:lnSpc>
              <a:spcBef>
                <a:spcPts val="1000"/>
              </a:spcBef>
              <a:spcAft>
                <a:spcPts val="0"/>
              </a:spcAft>
              <a:buClr>
                <a:schemeClr val="dk1"/>
              </a:buClr>
              <a:buSzPts val="4800"/>
              <a:buNone/>
            </a:pPr>
            <a:r>
              <a:rPr lang="es-CL" sz="4800"/>
              <a:t>Es un saber cultural.</a:t>
            </a:r>
            <a:endParaRPr/>
          </a:p>
          <a:p>
            <a:pPr indent="-50800" lvl="1" marL="685800" rtl="0" algn="l">
              <a:lnSpc>
                <a:spcPct val="90000"/>
              </a:lnSpc>
              <a:spcBef>
                <a:spcPts val="500"/>
              </a:spcBef>
              <a:spcAft>
                <a:spcPts val="0"/>
              </a:spcAft>
              <a:buClr>
                <a:schemeClr val="dk1"/>
              </a:buClr>
              <a:buSzPts val="2800"/>
              <a:buNone/>
            </a:pPr>
            <a:r>
              <a:t/>
            </a:r>
            <a:endParaRPr sz="2800"/>
          </a:p>
        </p:txBody>
      </p:sp>
      <p:pic>
        <p:nvPicPr>
          <p:cNvPr id="132" name="Google Shape;132;p18"/>
          <p:cNvPicPr preferRelativeResize="0"/>
          <p:nvPr/>
        </p:nvPicPr>
        <p:blipFill rotWithShape="1">
          <a:blip r:embed="rId3">
            <a:alphaModFix/>
          </a:blip>
          <a:srcRect b="0" l="13565" r="4201" t="6431"/>
          <a:stretch/>
        </p:blipFill>
        <p:spPr>
          <a:xfrm>
            <a:off x="8616875" y="730385"/>
            <a:ext cx="2734072" cy="6127615"/>
          </a:xfrm>
          <a:prstGeom prst="rect">
            <a:avLst/>
          </a:prstGeom>
          <a:noFill/>
          <a:ln>
            <a:noFill/>
          </a:ln>
        </p:spPr>
      </p:pic>
      <p:pic>
        <p:nvPicPr>
          <p:cNvPr id="133" name="Google Shape;133;p18"/>
          <p:cNvPicPr preferRelativeResize="0"/>
          <p:nvPr/>
        </p:nvPicPr>
        <p:blipFill rotWithShape="1">
          <a:blip r:embed="rId4">
            <a:alphaModFix/>
          </a:blip>
          <a:srcRect b="0" l="0" r="0" t="0"/>
          <a:stretch/>
        </p:blipFill>
        <p:spPr>
          <a:xfrm>
            <a:off x="3885228" y="2647438"/>
            <a:ext cx="3236334" cy="3855560"/>
          </a:xfrm>
          <a:prstGeom prst="rect">
            <a:avLst/>
          </a:prstGeom>
          <a:noFill/>
          <a:ln>
            <a:noFill/>
          </a:ln>
        </p:spPr>
      </p:pic>
      <p:sp>
        <p:nvSpPr>
          <p:cNvPr id="134" name="Google Shape;134;p18"/>
          <p:cNvSpPr txBox="1"/>
          <p:nvPr/>
        </p:nvSpPr>
        <p:spPr>
          <a:xfrm>
            <a:off x="7330105" y="5933109"/>
            <a:ext cx="87797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CL" sz="1800">
                <a:solidFill>
                  <a:schemeClr val="dk1"/>
                </a:solidFill>
                <a:latin typeface="Calibri"/>
                <a:ea typeface="Calibri"/>
                <a:cs typeface="Calibri"/>
                <a:sym typeface="Calibri"/>
              </a:rPr>
              <a:t>kipu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type="title"/>
          </p:nvPr>
        </p:nvSpPr>
        <p:spPr>
          <a:xfrm>
            <a:off x="0" y="1"/>
            <a:ext cx="11984019" cy="5593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b="1" lang="es-CL" sz="3959"/>
              <a:t>¿Qué sabemos sobre aprendizaje de la matemática?</a:t>
            </a:r>
            <a:endParaRPr/>
          </a:p>
        </p:txBody>
      </p:sp>
      <p:sp>
        <p:nvSpPr>
          <p:cNvPr id="141" name="Google Shape;141;p19"/>
          <p:cNvSpPr txBox="1"/>
          <p:nvPr>
            <p:ph idx="1" type="body"/>
          </p:nvPr>
        </p:nvSpPr>
        <p:spPr>
          <a:xfrm>
            <a:off x="47139" y="924260"/>
            <a:ext cx="6960721" cy="52744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s-CL" sz="4000"/>
              <a:t>Mundurucus :</a:t>
            </a:r>
            <a:endParaRPr/>
          </a:p>
          <a:p>
            <a:pPr indent="0" lvl="0" marL="0" rtl="0" algn="l">
              <a:lnSpc>
                <a:spcPct val="90000"/>
              </a:lnSpc>
              <a:spcBef>
                <a:spcPts val="1000"/>
              </a:spcBef>
              <a:spcAft>
                <a:spcPts val="0"/>
              </a:spcAft>
              <a:buClr>
                <a:schemeClr val="dk1"/>
              </a:buClr>
              <a:buSzPts val="4000"/>
              <a:buNone/>
            </a:pPr>
            <a:r>
              <a:t/>
            </a:r>
            <a:endParaRPr sz="4000"/>
          </a:p>
          <a:p>
            <a:pPr indent="0" lvl="0" marL="0" rtl="0" algn="ctr">
              <a:lnSpc>
                <a:spcPct val="90000"/>
              </a:lnSpc>
              <a:spcBef>
                <a:spcPts val="1000"/>
              </a:spcBef>
              <a:spcAft>
                <a:spcPts val="0"/>
              </a:spcAft>
              <a:buClr>
                <a:schemeClr val="dk1"/>
              </a:buClr>
              <a:buSzPts val="2800"/>
              <a:buNone/>
            </a:pPr>
            <a:r>
              <a:rPr lang="es-CL"/>
              <a:t>pũg = </a:t>
            </a:r>
            <a:r>
              <a:rPr b="1" lang="es-CL"/>
              <a:t>1</a:t>
            </a:r>
            <a:r>
              <a:rPr lang="es-CL"/>
              <a:t> </a:t>
            </a:r>
            <a:endParaRPr/>
          </a:p>
          <a:p>
            <a:pPr indent="0" lvl="0" marL="0" rtl="0" algn="ctr">
              <a:lnSpc>
                <a:spcPct val="90000"/>
              </a:lnSpc>
              <a:spcBef>
                <a:spcPts val="1000"/>
              </a:spcBef>
              <a:spcAft>
                <a:spcPts val="0"/>
              </a:spcAft>
              <a:buClr>
                <a:schemeClr val="dk1"/>
              </a:buClr>
              <a:buSzPts val="2800"/>
              <a:buNone/>
            </a:pPr>
            <a:r>
              <a:rPr lang="es-CL"/>
              <a:t>xep xep = </a:t>
            </a:r>
            <a:r>
              <a:rPr b="1" lang="es-CL"/>
              <a:t>2 </a:t>
            </a:r>
            <a:endParaRPr/>
          </a:p>
          <a:p>
            <a:pPr indent="0" lvl="0" marL="0" rtl="0" algn="ctr">
              <a:lnSpc>
                <a:spcPct val="90000"/>
              </a:lnSpc>
              <a:spcBef>
                <a:spcPts val="1000"/>
              </a:spcBef>
              <a:spcAft>
                <a:spcPts val="0"/>
              </a:spcAft>
              <a:buClr>
                <a:schemeClr val="dk1"/>
              </a:buClr>
              <a:buSzPts val="2800"/>
              <a:buNone/>
            </a:pPr>
            <a:r>
              <a:rPr lang="es-CL"/>
              <a:t>Ebapũg = </a:t>
            </a:r>
            <a:r>
              <a:rPr b="1" lang="es-CL"/>
              <a:t>3</a:t>
            </a:r>
            <a:endParaRPr/>
          </a:p>
          <a:p>
            <a:pPr indent="0" lvl="0" marL="0" rtl="0" algn="ctr">
              <a:lnSpc>
                <a:spcPct val="90000"/>
              </a:lnSpc>
              <a:spcBef>
                <a:spcPts val="1000"/>
              </a:spcBef>
              <a:spcAft>
                <a:spcPts val="0"/>
              </a:spcAft>
              <a:buClr>
                <a:schemeClr val="dk1"/>
              </a:buClr>
              <a:buSzPts val="2800"/>
              <a:buNone/>
            </a:pPr>
            <a:r>
              <a:rPr lang="es-CL"/>
              <a:t>Ebadipdip = </a:t>
            </a:r>
            <a:r>
              <a:rPr b="1" lang="es-CL"/>
              <a:t>4</a:t>
            </a:r>
            <a:r>
              <a:rPr lang="es-CL"/>
              <a:t> </a:t>
            </a:r>
            <a:endParaRPr/>
          </a:p>
          <a:p>
            <a:pPr indent="0" lvl="0" marL="0" rtl="0" algn="ctr">
              <a:lnSpc>
                <a:spcPct val="90000"/>
              </a:lnSpc>
              <a:spcBef>
                <a:spcPts val="1000"/>
              </a:spcBef>
              <a:spcAft>
                <a:spcPts val="0"/>
              </a:spcAft>
              <a:buClr>
                <a:schemeClr val="dk1"/>
              </a:buClr>
              <a:buSzPts val="2800"/>
              <a:buNone/>
            </a:pPr>
            <a:r>
              <a:rPr lang="es-CL"/>
              <a:t> pũg põgbi = “una mano/un puñado” = </a:t>
            </a:r>
            <a:r>
              <a:rPr b="1" lang="es-CL"/>
              <a:t>5</a:t>
            </a:r>
            <a:endParaRPr/>
          </a:p>
          <a:p>
            <a:pPr indent="0" lvl="0" marL="0" rtl="0" algn="ctr">
              <a:lnSpc>
                <a:spcPct val="90000"/>
              </a:lnSpc>
              <a:spcBef>
                <a:spcPts val="1000"/>
              </a:spcBef>
              <a:spcAft>
                <a:spcPts val="0"/>
              </a:spcAft>
              <a:buClr>
                <a:schemeClr val="dk1"/>
              </a:buClr>
              <a:buSzPts val="4000"/>
              <a:buNone/>
            </a:pPr>
            <a:r>
              <a:t/>
            </a:r>
            <a:endParaRPr sz="4000">
              <a:solidFill>
                <a:srgbClr val="2F5496"/>
              </a:solidFill>
            </a:endParaRPr>
          </a:p>
          <a:p>
            <a:pPr indent="0" lvl="0" marL="0" rtl="0" algn="ctr">
              <a:lnSpc>
                <a:spcPct val="90000"/>
              </a:lnSpc>
              <a:spcBef>
                <a:spcPts val="1000"/>
              </a:spcBef>
              <a:spcAft>
                <a:spcPts val="0"/>
              </a:spcAft>
              <a:buClr>
                <a:schemeClr val="dk1"/>
              </a:buClr>
              <a:buSzPts val="2800"/>
              <a:buNone/>
            </a:pPr>
            <a:r>
              <a:rPr lang="es-CL"/>
              <a:t>“algunos” (adesũ) frente a “muchos” (ade).</a:t>
            </a:r>
            <a:endParaRPr/>
          </a:p>
          <a:p>
            <a:pPr indent="0" lvl="1" marL="457200" rtl="0" algn="ctr">
              <a:lnSpc>
                <a:spcPct val="90000"/>
              </a:lnSpc>
              <a:spcBef>
                <a:spcPts val="500"/>
              </a:spcBef>
              <a:spcAft>
                <a:spcPts val="0"/>
              </a:spcAft>
              <a:buClr>
                <a:schemeClr val="dk1"/>
              </a:buClr>
              <a:buSzPts val="2800"/>
              <a:buNone/>
            </a:pPr>
            <a:r>
              <a:t/>
            </a:r>
            <a:endParaRPr sz="2800"/>
          </a:p>
          <a:p>
            <a:pPr indent="0" lvl="1" marL="457200" rtl="0" algn="l">
              <a:lnSpc>
                <a:spcPct val="90000"/>
              </a:lnSpc>
              <a:spcBef>
                <a:spcPts val="500"/>
              </a:spcBef>
              <a:spcAft>
                <a:spcPts val="0"/>
              </a:spcAft>
              <a:buClr>
                <a:schemeClr val="dk1"/>
              </a:buClr>
              <a:buSzPts val="2800"/>
              <a:buNone/>
            </a:pPr>
            <a:r>
              <a:t/>
            </a:r>
            <a:endParaRPr sz="2800"/>
          </a:p>
        </p:txBody>
      </p:sp>
      <p:pic>
        <p:nvPicPr>
          <p:cNvPr id="142" name="Google Shape;142;p19"/>
          <p:cNvPicPr preferRelativeResize="0"/>
          <p:nvPr/>
        </p:nvPicPr>
        <p:blipFill rotWithShape="1">
          <a:blip r:embed="rId3">
            <a:alphaModFix/>
          </a:blip>
          <a:srcRect b="0" l="0" r="0" t="0"/>
          <a:stretch/>
        </p:blipFill>
        <p:spPr>
          <a:xfrm>
            <a:off x="7007860" y="741380"/>
            <a:ext cx="5184140" cy="3421532"/>
          </a:xfrm>
          <a:prstGeom prst="rect">
            <a:avLst/>
          </a:prstGeom>
          <a:noFill/>
          <a:ln>
            <a:noFill/>
          </a:ln>
        </p:spPr>
      </p:pic>
      <p:pic>
        <p:nvPicPr>
          <p:cNvPr id="143" name="Google Shape;143;p19"/>
          <p:cNvPicPr preferRelativeResize="0"/>
          <p:nvPr/>
        </p:nvPicPr>
        <p:blipFill rotWithShape="1">
          <a:blip r:embed="rId4">
            <a:alphaModFix/>
          </a:blip>
          <a:srcRect b="14270" l="0" r="0" t="0"/>
          <a:stretch/>
        </p:blipFill>
        <p:spPr>
          <a:xfrm>
            <a:off x="9890410" y="4288793"/>
            <a:ext cx="2301590" cy="2534788"/>
          </a:xfrm>
          <a:prstGeom prst="rect">
            <a:avLst/>
          </a:prstGeom>
          <a:noFill/>
          <a:ln>
            <a:noFill/>
          </a:ln>
        </p:spPr>
      </p:pic>
      <p:pic>
        <p:nvPicPr>
          <p:cNvPr id="144" name="Google Shape;144;p19"/>
          <p:cNvPicPr preferRelativeResize="0"/>
          <p:nvPr/>
        </p:nvPicPr>
        <p:blipFill rotWithShape="1">
          <a:blip r:embed="rId5">
            <a:alphaModFix/>
          </a:blip>
          <a:srcRect b="-4506" l="12650" r="0" t="0"/>
          <a:stretch/>
        </p:blipFill>
        <p:spPr>
          <a:xfrm>
            <a:off x="7472362" y="4344893"/>
            <a:ext cx="2418047" cy="24786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0"/>
          <p:cNvSpPr txBox="1"/>
          <p:nvPr>
            <p:ph type="title"/>
          </p:nvPr>
        </p:nvSpPr>
        <p:spPr>
          <a:xfrm>
            <a:off x="0" y="0"/>
            <a:ext cx="10515600" cy="7341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s-CL"/>
              <a:t>¿Qué sabemos?</a:t>
            </a:r>
            <a:endParaRPr/>
          </a:p>
        </p:txBody>
      </p:sp>
      <p:sp>
        <p:nvSpPr>
          <p:cNvPr id="151" name="Google Shape;151;p20"/>
          <p:cNvSpPr txBox="1"/>
          <p:nvPr>
            <p:ph idx="1" type="body"/>
          </p:nvPr>
        </p:nvSpPr>
        <p:spPr>
          <a:xfrm>
            <a:off x="161365" y="1128713"/>
            <a:ext cx="12030634" cy="564860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3600"/>
              <a:buChar char="•"/>
            </a:pPr>
            <a:r>
              <a:rPr lang="es-CL" sz="3600"/>
              <a:t>Nuestro cerebro puede procesar números de varias formas diferentes: </a:t>
            </a:r>
            <a:endParaRPr/>
          </a:p>
          <a:p>
            <a:pPr indent="-228600" lvl="1" marL="685800" rtl="0" algn="l">
              <a:lnSpc>
                <a:spcPct val="90000"/>
              </a:lnSpc>
              <a:spcBef>
                <a:spcPts val="500"/>
              </a:spcBef>
              <a:spcAft>
                <a:spcPts val="0"/>
              </a:spcAft>
              <a:buClr>
                <a:schemeClr val="accent1"/>
              </a:buClr>
              <a:buSzPts val="3600"/>
              <a:buChar char="•"/>
            </a:pPr>
            <a:r>
              <a:rPr i="1" lang="es-CL" sz="3600">
                <a:solidFill>
                  <a:schemeClr val="accent1"/>
                </a:solidFill>
              </a:rPr>
              <a:t>visualmente</a:t>
            </a:r>
            <a:r>
              <a:rPr lang="es-CL" sz="3600"/>
              <a:t> como dígitos ("</a:t>
            </a:r>
            <a:r>
              <a:rPr lang="es-CL" sz="3600">
                <a:solidFill>
                  <a:schemeClr val="accent1"/>
                </a:solidFill>
              </a:rPr>
              <a:t>3</a:t>
            </a:r>
            <a:r>
              <a:rPr lang="es-CL" sz="3600"/>
              <a:t>"), </a:t>
            </a:r>
            <a:endParaRPr/>
          </a:p>
          <a:p>
            <a:pPr indent="-228600" lvl="1" marL="685800" rtl="0" algn="l">
              <a:lnSpc>
                <a:spcPct val="90000"/>
              </a:lnSpc>
              <a:spcBef>
                <a:spcPts val="500"/>
              </a:spcBef>
              <a:spcAft>
                <a:spcPts val="0"/>
              </a:spcAft>
              <a:buClr>
                <a:schemeClr val="accent6"/>
              </a:buClr>
              <a:buSzPts val="3600"/>
              <a:buChar char="•"/>
            </a:pPr>
            <a:r>
              <a:rPr lang="es-CL" sz="3600">
                <a:solidFill>
                  <a:schemeClr val="accent6"/>
                </a:solidFill>
              </a:rPr>
              <a:t>verbalmente</a:t>
            </a:r>
            <a:r>
              <a:rPr lang="es-CL" sz="3600"/>
              <a:t> como </a:t>
            </a:r>
            <a:r>
              <a:rPr lang="es-CL" sz="3600">
                <a:solidFill>
                  <a:schemeClr val="accent6"/>
                </a:solidFill>
              </a:rPr>
              <a:t>palabras</a:t>
            </a:r>
            <a:r>
              <a:rPr lang="es-CL" sz="3600"/>
              <a:t> numéricas ("</a:t>
            </a:r>
            <a:r>
              <a:rPr lang="es-CL" sz="3600">
                <a:solidFill>
                  <a:schemeClr val="accent6"/>
                </a:solidFill>
              </a:rPr>
              <a:t>tres</a:t>
            </a:r>
            <a:r>
              <a:rPr lang="es-CL" sz="3600"/>
              <a:t>" - escritas o habladas) y </a:t>
            </a:r>
            <a:endParaRPr/>
          </a:p>
          <a:p>
            <a:pPr indent="-228600" lvl="1" marL="685800" rtl="0" algn="l">
              <a:lnSpc>
                <a:spcPct val="90000"/>
              </a:lnSpc>
              <a:spcBef>
                <a:spcPts val="500"/>
              </a:spcBef>
              <a:spcAft>
                <a:spcPts val="0"/>
              </a:spcAft>
              <a:buClr>
                <a:schemeClr val="dk1"/>
              </a:buClr>
              <a:buSzPts val="3600"/>
              <a:buChar char="•"/>
            </a:pPr>
            <a:r>
              <a:rPr lang="es-CL" sz="3600"/>
              <a:t>concretamente como </a:t>
            </a:r>
            <a:r>
              <a:rPr lang="es-CL" sz="3600">
                <a:solidFill>
                  <a:srgbClr val="FF0000"/>
                </a:solidFill>
              </a:rPr>
              <a:t>cantidad</a:t>
            </a:r>
            <a:r>
              <a:rPr lang="es-CL" sz="3600"/>
              <a:t> (♥♥♥).</a:t>
            </a:r>
            <a:endParaRPr/>
          </a:p>
          <a:p>
            <a:pPr indent="-25400" lvl="1" marL="685800" rtl="0" algn="l">
              <a:lnSpc>
                <a:spcPct val="90000"/>
              </a:lnSpc>
              <a:spcBef>
                <a:spcPts val="500"/>
              </a:spcBef>
              <a:spcAft>
                <a:spcPts val="0"/>
              </a:spcAft>
              <a:buClr>
                <a:schemeClr val="dk1"/>
              </a:buClr>
              <a:buSzPts val="3200"/>
              <a:buNone/>
            </a:pPr>
            <a:r>
              <a:t/>
            </a:r>
            <a:endParaRPr sz="3200"/>
          </a:p>
          <a:p>
            <a:pPr indent="0" lvl="0" marL="228600" rtl="0" algn="l">
              <a:lnSpc>
                <a:spcPct val="90000"/>
              </a:lnSpc>
              <a:spcBef>
                <a:spcPts val="1000"/>
              </a:spcBef>
              <a:spcAft>
                <a:spcPts val="0"/>
              </a:spcAft>
              <a:buClr>
                <a:schemeClr val="dk1"/>
              </a:buClr>
              <a:buSzPts val="3600"/>
              <a:buNone/>
            </a:pPr>
            <a:r>
              <a:t/>
            </a:r>
            <a:endParaRPr sz="3600"/>
          </a:p>
          <a:p>
            <a:pPr indent="-228600" lvl="0" marL="228600" rtl="0" algn="l">
              <a:lnSpc>
                <a:spcPct val="90000"/>
              </a:lnSpc>
              <a:spcBef>
                <a:spcPts val="1000"/>
              </a:spcBef>
              <a:spcAft>
                <a:spcPts val="0"/>
              </a:spcAft>
              <a:buClr>
                <a:schemeClr val="dk1"/>
              </a:buClr>
              <a:buSzPts val="3600"/>
              <a:buChar char="•"/>
            </a:pPr>
            <a:r>
              <a:rPr lang="es-CL" sz="3600"/>
              <a:t>Las diferentes tareas matemáticas se basan en </a:t>
            </a:r>
            <a:r>
              <a:rPr lang="es-CL" sz="3600" u="sng"/>
              <a:t>diferentes tipos de representaciones</a:t>
            </a:r>
            <a:r>
              <a:rPr lang="es-CL" sz="3600"/>
              <a:t> de números en el cerebro.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ph type="title"/>
          </p:nvPr>
        </p:nvSpPr>
        <p:spPr>
          <a:xfrm>
            <a:off x="0" y="194796"/>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s-CL"/>
              <a:t>¿Qué sabemos?</a:t>
            </a:r>
            <a:endParaRPr/>
          </a:p>
        </p:txBody>
      </p:sp>
      <p:sp>
        <p:nvSpPr>
          <p:cNvPr id="158" name="Google Shape;158;p21"/>
          <p:cNvSpPr txBox="1"/>
          <p:nvPr>
            <p:ph idx="1" type="body"/>
          </p:nvPr>
        </p:nvSpPr>
        <p:spPr>
          <a:xfrm>
            <a:off x="216132" y="1396377"/>
            <a:ext cx="11571316" cy="5145741"/>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chemeClr val="dk1"/>
              </a:buClr>
              <a:buSzPts val="3600"/>
              <a:buChar char="•"/>
            </a:pPr>
            <a:r>
              <a:rPr lang="es-CL" sz="3600"/>
              <a:t>La capacidad para manejar las diferentes representaciones de números es la piedra angular de la </a:t>
            </a:r>
            <a:r>
              <a:rPr i="1" lang="es-CL" sz="3600"/>
              <a:t>alfabetización numérica</a:t>
            </a:r>
            <a:r>
              <a:rPr lang="es-CL" sz="3600"/>
              <a:t>. </a:t>
            </a:r>
            <a:endParaRPr/>
          </a:p>
          <a:p>
            <a:pPr indent="0" lvl="0" marL="228600" rtl="0" algn="just">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dk1"/>
              </a:buClr>
              <a:buSzPts val="3600"/>
              <a:buNone/>
            </a:pPr>
            <a:r>
              <a:rPr lang="es-CL" sz="3600"/>
              <a:t>….</a:t>
            </a:r>
            <a:r>
              <a:rPr b="1" i="1" lang="es-CL" sz="3600"/>
              <a:t>la práctica hace al maestro: </a:t>
            </a:r>
            <a:endParaRPr/>
          </a:p>
          <a:p>
            <a:pPr indent="0" lvl="0" marL="0" rtl="0" algn="l">
              <a:lnSpc>
                <a:spcPct val="90000"/>
              </a:lnSpc>
              <a:spcBef>
                <a:spcPts val="1000"/>
              </a:spcBef>
              <a:spcAft>
                <a:spcPts val="0"/>
              </a:spcAft>
              <a:buClr>
                <a:schemeClr val="dk1"/>
              </a:buClr>
              <a:buSzPts val="3600"/>
              <a:buNone/>
            </a:pPr>
            <a:r>
              <a:t/>
            </a:r>
            <a:endParaRPr i="1" sz="3600"/>
          </a:p>
          <a:p>
            <a:pPr indent="-228600" lvl="0" marL="228600" rtl="0" algn="l">
              <a:lnSpc>
                <a:spcPct val="90000"/>
              </a:lnSpc>
              <a:spcBef>
                <a:spcPts val="1000"/>
              </a:spcBef>
              <a:spcAft>
                <a:spcPts val="0"/>
              </a:spcAft>
              <a:buClr>
                <a:schemeClr val="dk1"/>
              </a:buClr>
              <a:buSzPts val="3600"/>
              <a:buChar char="•"/>
            </a:pPr>
            <a:r>
              <a:rPr lang="es-CL" sz="3600"/>
              <a:t>si practicamos la transformación de números en diversos tipos de representaciones, se procesan los números cada vez más rápido, con menos errores y con menos esfuerzo.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