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532" r:id="rId4"/>
    <p:sldId id="258" r:id="rId5"/>
    <p:sldId id="257" r:id="rId6"/>
    <p:sldId id="535" r:id="rId7"/>
    <p:sldId id="475" r:id="rId8"/>
    <p:sldId id="526" r:id="rId9"/>
    <p:sldId id="527" r:id="rId10"/>
    <p:sldId id="259" r:id="rId11"/>
    <p:sldId id="260" r:id="rId12"/>
    <p:sldId id="262" r:id="rId13"/>
    <p:sldId id="497" r:id="rId14"/>
    <p:sldId id="263" r:id="rId15"/>
    <p:sldId id="536" r:id="rId16"/>
    <p:sldId id="537" r:id="rId17"/>
    <p:sldId id="491" r:id="rId18"/>
    <p:sldId id="540" r:id="rId19"/>
    <p:sldId id="538" r:id="rId20"/>
    <p:sldId id="479" r:id="rId21"/>
    <p:sldId id="501" r:id="rId22"/>
    <p:sldId id="541" r:id="rId23"/>
    <p:sldId id="517" r:id="rId24"/>
    <p:sldId id="502" r:id="rId25"/>
    <p:sldId id="510" r:id="rId26"/>
    <p:sldId id="528" r:id="rId27"/>
    <p:sldId id="509" r:id="rId28"/>
    <p:sldId id="507" r:id="rId29"/>
    <p:sldId id="485" r:id="rId30"/>
    <p:sldId id="524" r:id="rId31"/>
    <p:sldId id="518" r:id="rId32"/>
    <p:sldId id="539" r:id="rId33"/>
    <p:sldId id="500" r:id="rId3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Windows" initials="UdW" lastIdx="68" clrIdx="0">
    <p:extLst>
      <p:ext uri="{19B8F6BF-5375-455C-9EA6-DF929625EA0E}">
        <p15:presenceInfo xmlns:p15="http://schemas.microsoft.com/office/powerpoint/2012/main" userId="Usuario de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3" autoAdjust="0"/>
    <p:restoredTop sz="90792" autoAdjust="0"/>
  </p:normalViewPr>
  <p:slideViewPr>
    <p:cSldViewPr snapToGrid="0">
      <p:cViewPr varScale="1">
        <p:scale>
          <a:sx n="104" d="100"/>
          <a:sy n="104" d="100"/>
        </p:scale>
        <p:origin x="12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7D238-74E9-4EB4-9741-BA8F10F7125D}" type="datetimeFigureOut">
              <a:rPr lang="es-CL" smtClean="0"/>
              <a:t>31-08-2020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05684-4E26-4570-B3D5-D073B5AB5384}" type="slidenum">
              <a:rPr lang="es-CL" smtClean="0"/>
              <a:t>‹Nº›</a:t>
            </a:fld>
            <a:endParaRPr lang="es-CL"/>
          </a:p>
        </p:txBody>
      </p:sp>
    </p:spTree>
    <p:extLst>
      <p:ext uri="{BB962C8B-B14F-4D97-AF65-F5344CB8AC3E}">
        <p14:creationId xmlns:p14="http://schemas.microsoft.com/office/powerpoint/2010/main" val="3803532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8DC05684-4E26-4570-B3D5-D073B5AB5384}" type="slidenum">
              <a:rPr lang="es-CL" smtClean="0"/>
              <a:t>4</a:t>
            </a:fld>
            <a:endParaRPr lang="es-CL"/>
          </a:p>
        </p:txBody>
      </p:sp>
    </p:spTree>
    <p:extLst>
      <p:ext uri="{BB962C8B-B14F-4D97-AF65-F5344CB8AC3E}">
        <p14:creationId xmlns:p14="http://schemas.microsoft.com/office/powerpoint/2010/main" val="267126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7CBC5-FFAB-4027-BFED-8CB38662711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001B6052-ADEC-4F9C-93C7-4BD01A3A44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7E4E5B0E-6A31-41F7-910E-8EEE766C20CA}"/>
              </a:ext>
            </a:extLst>
          </p:cNvPr>
          <p:cNvSpPr>
            <a:spLocks noGrp="1"/>
          </p:cNvSpPr>
          <p:nvPr>
            <p:ph type="dt" sz="half" idx="10"/>
          </p:nvPr>
        </p:nvSpPr>
        <p:spPr/>
        <p:txBody>
          <a:bodyPr/>
          <a:lstStyle/>
          <a:p>
            <a:fld id="{7B4566D3-C601-4EE3-B8D0-0C3A8FCCCCBA}" type="datetimeFigureOut">
              <a:rPr lang="es-CL" smtClean="0"/>
              <a:t>31-08-2020</a:t>
            </a:fld>
            <a:endParaRPr lang="es-CL"/>
          </a:p>
        </p:txBody>
      </p:sp>
      <p:sp>
        <p:nvSpPr>
          <p:cNvPr id="5" name="Marcador de pie de página 4">
            <a:extLst>
              <a:ext uri="{FF2B5EF4-FFF2-40B4-BE49-F238E27FC236}">
                <a16:creationId xmlns:a16="http://schemas.microsoft.com/office/drawing/2014/main" id="{608CA3FF-BC59-4407-B472-A70FA7AB8D2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5BCD9C8-CD1E-427D-869B-663002896DE4}"/>
              </a:ext>
            </a:extLst>
          </p:cNvPr>
          <p:cNvSpPr>
            <a:spLocks noGrp="1"/>
          </p:cNvSpPr>
          <p:nvPr>
            <p:ph type="sldNum" sz="quarter" idx="12"/>
          </p:nvPr>
        </p:nvSpPr>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248974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B6566E-1D39-41AA-97D2-92A623E3F0F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FA61E96-DAD9-4645-A186-9E9CF6B7ED2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C5A6CB3-ACE8-4BB9-9C1A-9EEFF01B50D1}"/>
              </a:ext>
            </a:extLst>
          </p:cNvPr>
          <p:cNvSpPr>
            <a:spLocks noGrp="1"/>
          </p:cNvSpPr>
          <p:nvPr>
            <p:ph type="dt" sz="half" idx="10"/>
          </p:nvPr>
        </p:nvSpPr>
        <p:spPr/>
        <p:txBody>
          <a:bodyPr/>
          <a:lstStyle/>
          <a:p>
            <a:fld id="{7B4566D3-C601-4EE3-B8D0-0C3A8FCCCCBA}" type="datetimeFigureOut">
              <a:rPr lang="es-CL" smtClean="0"/>
              <a:t>31-08-2020</a:t>
            </a:fld>
            <a:endParaRPr lang="es-CL"/>
          </a:p>
        </p:txBody>
      </p:sp>
      <p:sp>
        <p:nvSpPr>
          <p:cNvPr id="5" name="Marcador de pie de página 4">
            <a:extLst>
              <a:ext uri="{FF2B5EF4-FFF2-40B4-BE49-F238E27FC236}">
                <a16:creationId xmlns:a16="http://schemas.microsoft.com/office/drawing/2014/main" id="{432A64E8-D16D-497F-9CC9-439C983ED76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157293-71B3-4905-9557-E072E4221174}"/>
              </a:ext>
            </a:extLst>
          </p:cNvPr>
          <p:cNvSpPr>
            <a:spLocks noGrp="1"/>
          </p:cNvSpPr>
          <p:nvPr>
            <p:ph type="sldNum" sz="quarter" idx="12"/>
          </p:nvPr>
        </p:nvSpPr>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351765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6A11AC1-B7D2-4F4C-938F-B6F5CD93E9D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F676FD9-BE84-4CCF-947E-5F7DECB92A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A717496-3E8B-475E-9809-CD0C36FF6D2A}"/>
              </a:ext>
            </a:extLst>
          </p:cNvPr>
          <p:cNvSpPr>
            <a:spLocks noGrp="1"/>
          </p:cNvSpPr>
          <p:nvPr>
            <p:ph type="dt" sz="half" idx="10"/>
          </p:nvPr>
        </p:nvSpPr>
        <p:spPr/>
        <p:txBody>
          <a:bodyPr/>
          <a:lstStyle/>
          <a:p>
            <a:fld id="{7B4566D3-C601-4EE3-B8D0-0C3A8FCCCCBA}" type="datetimeFigureOut">
              <a:rPr lang="es-CL" smtClean="0"/>
              <a:t>31-08-2020</a:t>
            </a:fld>
            <a:endParaRPr lang="es-CL"/>
          </a:p>
        </p:txBody>
      </p:sp>
      <p:sp>
        <p:nvSpPr>
          <p:cNvPr id="5" name="Marcador de pie de página 4">
            <a:extLst>
              <a:ext uri="{FF2B5EF4-FFF2-40B4-BE49-F238E27FC236}">
                <a16:creationId xmlns:a16="http://schemas.microsoft.com/office/drawing/2014/main" id="{1681041A-8DE4-4933-9DDB-24BF63A867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09326A2-36AF-4711-A770-6BFB7567ADB0}"/>
              </a:ext>
            </a:extLst>
          </p:cNvPr>
          <p:cNvSpPr>
            <a:spLocks noGrp="1"/>
          </p:cNvSpPr>
          <p:nvPr>
            <p:ph type="sldNum" sz="quarter" idx="12"/>
          </p:nvPr>
        </p:nvSpPr>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3438432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CL"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7B4566D3-C601-4EE3-B8D0-0C3A8FCCCCBA}" type="datetimeFigureOut">
              <a:rPr lang="es-CL" smtClean="0"/>
              <a:t>31-08-2020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1115361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lvl1pPr>
              <a:defRPr sz="4800">
                <a:latin typeface="+mn-lt"/>
              </a:defRPr>
            </a:lvl1pPr>
          </a:lstStyle>
          <a:p>
            <a:r>
              <a:rPr lang="es-ES" dirty="0"/>
              <a:t>Haga clic para modificar el estilo de título del patrón</a:t>
            </a:r>
            <a:endParaRPr lang="es-CL" dirty="0"/>
          </a:p>
        </p:txBody>
      </p:sp>
      <p:sp>
        <p:nvSpPr>
          <p:cNvPr id="3" name="Marcador de contenido 2"/>
          <p:cNvSpPr>
            <a:spLocks noGrp="1"/>
          </p:cNvSpPr>
          <p:nvPr>
            <p:ph idx="1"/>
          </p:nvPr>
        </p:nvSpPr>
        <p:spPr/>
        <p:txBody>
          <a:bodyPr/>
          <a:lstStyle>
            <a:lvl1pPr>
              <a:defRPr sz="2800"/>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7B4566D3-C601-4EE3-B8D0-0C3A8FCCCCBA}" type="datetimeFigureOut">
              <a:rPr lang="es-CL" smtClean="0"/>
              <a:t>31-08-2020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1402756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7B4566D3-C601-4EE3-B8D0-0C3A8FCCCCBA}" type="datetimeFigureOut">
              <a:rPr lang="es-CL" smtClean="0"/>
              <a:t>31-08-2020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46169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7B4566D3-C601-4EE3-B8D0-0C3A8FCCCCBA}" type="datetimeFigureOut">
              <a:rPr lang="es-CL" smtClean="0"/>
              <a:t>31-08-2020</a:t>
            </a:fld>
            <a:endParaRPr lang="es-C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271469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7B4566D3-C601-4EE3-B8D0-0C3A8FCCCCBA}" type="datetimeFigureOut">
              <a:rPr lang="es-CL" smtClean="0"/>
              <a:t>31-08-2020</a:t>
            </a:fld>
            <a:endParaRPr lang="es-CL"/>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CL"/>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1735734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7B4566D3-C601-4EE3-B8D0-0C3A8FCCCCBA}" type="datetimeFigureOut">
              <a:rPr lang="es-CL" smtClean="0"/>
              <a:t>31-08-2020</a:t>
            </a:fld>
            <a:endParaRPr lang="es-CL"/>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CL"/>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107608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7B4566D3-C601-4EE3-B8D0-0C3A8FCCCCBA}" type="datetimeFigureOut">
              <a:rPr lang="es-CL" smtClean="0"/>
              <a:t>31-08-2020</a:t>
            </a:fld>
            <a:endParaRPr lang="es-CL"/>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CL"/>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357378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7B4566D3-C601-4EE3-B8D0-0C3A8FCCCCBA}" type="datetimeFigureOut">
              <a:rPr lang="es-CL" smtClean="0"/>
              <a:t>31-08-2020</a:t>
            </a:fld>
            <a:endParaRPr lang="es-C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204212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8345C6-AA5D-43F0-BA8E-CA7EDD26CA6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EE50AED-B43E-45A4-B5E9-2856CB4CBB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29205FE-82C8-4119-B33B-F69EF78A8307}"/>
              </a:ext>
            </a:extLst>
          </p:cNvPr>
          <p:cNvSpPr>
            <a:spLocks noGrp="1"/>
          </p:cNvSpPr>
          <p:nvPr>
            <p:ph type="dt" sz="half" idx="10"/>
          </p:nvPr>
        </p:nvSpPr>
        <p:spPr/>
        <p:txBody>
          <a:bodyPr/>
          <a:lstStyle/>
          <a:p>
            <a:fld id="{7B4566D3-C601-4EE3-B8D0-0C3A8FCCCCBA}" type="datetimeFigureOut">
              <a:rPr lang="es-CL" smtClean="0"/>
              <a:t>31-08-2020</a:t>
            </a:fld>
            <a:endParaRPr lang="es-CL"/>
          </a:p>
        </p:txBody>
      </p:sp>
      <p:sp>
        <p:nvSpPr>
          <p:cNvPr id="5" name="Marcador de pie de página 4">
            <a:extLst>
              <a:ext uri="{FF2B5EF4-FFF2-40B4-BE49-F238E27FC236}">
                <a16:creationId xmlns:a16="http://schemas.microsoft.com/office/drawing/2014/main" id="{A1057A70-7CCF-4167-A954-535FEAA18FE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EA32D99-73FE-4AD0-BEC9-A6764179CB70}"/>
              </a:ext>
            </a:extLst>
          </p:cNvPr>
          <p:cNvSpPr>
            <a:spLocks noGrp="1"/>
          </p:cNvSpPr>
          <p:nvPr>
            <p:ph type="sldNum" sz="quarter" idx="12"/>
          </p:nvPr>
        </p:nvSpPr>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3864478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7B4566D3-C601-4EE3-B8D0-0C3A8FCCCCBA}" type="datetimeFigureOut">
              <a:rPr lang="es-CL" smtClean="0"/>
              <a:t>31-08-2020</a:t>
            </a:fld>
            <a:endParaRPr lang="es-C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2472194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7B4566D3-C601-4EE3-B8D0-0C3A8FCCCCBA}" type="datetimeFigureOut">
              <a:rPr lang="es-CL" smtClean="0"/>
              <a:t>31-08-2020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1582793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7B4566D3-C601-4EE3-B8D0-0C3A8FCCCCBA}" type="datetimeFigureOut">
              <a:rPr lang="es-CL" smtClean="0"/>
              <a:t>31-08-2020</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45149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36E40-4042-4F59-85EA-93FE66B5AF9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0684EE7-0427-448C-A168-9081DF2D54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79C013-5DAB-4279-809D-BF7F0F24A887}"/>
              </a:ext>
            </a:extLst>
          </p:cNvPr>
          <p:cNvSpPr>
            <a:spLocks noGrp="1"/>
          </p:cNvSpPr>
          <p:nvPr>
            <p:ph type="dt" sz="half" idx="10"/>
          </p:nvPr>
        </p:nvSpPr>
        <p:spPr/>
        <p:txBody>
          <a:bodyPr/>
          <a:lstStyle/>
          <a:p>
            <a:fld id="{7B4566D3-C601-4EE3-B8D0-0C3A8FCCCCBA}" type="datetimeFigureOut">
              <a:rPr lang="es-CL" smtClean="0"/>
              <a:t>31-08-2020</a:t>
            </a:fld>
            <a:endParaRPr lang="es-CL"/>
          </a:p>
        </p:txBody>
      </p:sp>
      <p:sp>
        <p:nvSpPr>
          <p:cNvPr id="5" name="Marcador de pie de página 4">
            <a:extLst>
              <a:ext uri="{FF2B5EF4-FFF2-40B4-BE49-F238E27FC236}">
                <a16:creationId xmlns:a16="http://schemas.microsoft.com/office/drawing/2014/main" id="{8F891B1F-2017-41A3-B504-D26ED2D6086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0D10A29-EB70-493F-98BB-3709F2009310}"/>
              </a:ext>
            </a:extLst>
          </p:cNvPr>
          <p:cNvSpPr>
            <a:spLocks noGrp="1"/>
          </p:cNvSpPr>
          <p:nvPr>
            <p:ph type="sldNum" sz="quarter" idx="12"/>
          </p:nvPr>
        </p:nvSpPr>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120194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1E28DE-B84E-42AE-A850-D1F142AEF7E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7EAB68C-F191-4468-B82D-1E46B18EFB2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AD14C2C-5827-4DEE-929D-85E63E02905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59F08028-8B02-4B99-A984-C8105BFD342C}"/>
              </a:ext>
            </a:extLst>
          </p:cNvPr>
          <p:cNvSpPr>
            <a:spLocks noGrp="1"/>
          </p:cNvSpPr>
          <p:nvPr>
            <p:ph type="dt" sz="half" idx="10"/>
          </p:nvPr>
        </p:nvSpPr>
        <p:spPr/>
        <p:txBody>
          <a:bodyPr/>
          <a:lstStyle/>
          <a:p>
            <a:fld id="{7B4566D3-C601-4EE3-B8D0-0C3A8FCCCCBA}" type="datetimeFigureOut">
              <a:rPr lang="es-CL" smtClean="0"/>
              <a:t>31-08-2020</a:t>
            </a:fld>
            <a:endParaRPr lang="es-CL"/>
          </a:p>
        </p:txBody>
      </p:sp>
      <p:sp>
        <p:nvSpPr>
          <p:cNvPr id="6" name="Marcador de pie de página 5">
            <a:extLst>
              <a:ext uri="{FF2B5EF4-FFF2-40B4-BE49-F238E27FC236}">
                <a16:creationId xmlns:a16="http://schemas.microsoft.com/office/drawing/2014/main" id="{C0CCB10D-3BAD-460B-98A6-567DB15C49A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84B4D9F-4A27-46E4-A4F0-4AFC9CCF3E60}"/>
              </a:ext>
            </a:extLst>
          </p:cNvPr>
          <p:cNvSpPr>
            <a:spLocks noGrp="1"/>
          </p:cNvSpPr>
          <p:nvPr>
            <p:ph type="sldNum" sz="quarter" idx="12"/>
          </p:nvPr>
        </p:nvSpPr>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161526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B5AAF-B04A-4EAC-A629-D7461760162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50CD7C4-8BB7-4C93-8E0E-56F2970FCB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007C2F5-19A3-455C-BDD8-B9AB4E70E0D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F575B0B7-C4F3-460D-9552-AB80CC966E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2EA147-7C6A-4D61-AF8D-93E4B6E3436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A74320A-B5E7-4CC1-83A4-1B8777D6D9AE}"/>
              </a:ext>
            </a:extLst>
          </p:cNvPr>
          <p:cNvSpPr>
            <a:spLocks noGrp="1"/>
          </p:cNvSpPr>
          <p:nvPr>
            <p:ph type="dt" sz="half" idx="10"/>
          </p:nvPr>
        </p:nvSpPr>
        <p:spPr/>
        <p:txBody>
          <a:bodyPr/>
          <a:lstStyle/>
          <a:p>
            <a:fld id="{7B4566D3-C601-4EE3-B8D0-0C3A8FCCCCBA}" type="datetimeFigureOut">
              <a:rPr lang="es-CL" smtClean="0"/>
              <a:t>31-08-2020</a:t>
            </a:fld>
            <a:endParaRPr lang="es-CL"/>
          </a:p>
        </p:txBody>
      </p:sp>
      <p:sp>
        <p:nvSpPr>
          <p:cNvPr id="8" name="Marcador de pie de página 7">
            <a:extLst>
              <a:ext uri="{FF2B5EF4-FFF2-40B4-BE49-F238E27FC236}">
                <a16:creationId xmlns:a16="http://schemas.microsoft.com/office/drawing/2014/main" id="{90895853-8DB4-43CF-8240-8EAB07540643}"/>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45C36ADD-091E-4B1D-B34A-24D0652A60CD}"/>
              </a:ext>
            </a:extLst>
          </p:cNvPr>
          <p:cNvSpPr>
            <a:spLocks noGrp="1"/>
          </p:cNvSpPr>
          <p:nvPr>
            <p:ph type="sldNum" sz="quarter" idx="12"/>
          </p:nvPr>
        </p:nvSpPr>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122583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AEA105-C35A-440F-8E18-03B8B7A13B7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201E4967-54DF-4DE9-BD34-A11F73AB8798}"/>
              </a:ext>
            </a:extLst>
          </p:cNvPr>
          <p:cNvSpPr>
            <a:spLocks noGrp="1"/>
          </p:cNvSpPr>
          <p:nvPr>
            <p:ph type="dt" sz="half" idx="10"/>
          </p:nvPr>
        </p:nvSpPr>
        <p:spPr/>
        <p:txBody>
          <a:bodyPr/>
          <a:lstStyle/>
          <a:p>
            <a:fld id="{7B4566D3-C601-4EE3-B8D0-0C3A8FCCCCBA}" type="datetimeFigureOut">
              <a:rPr lang="es-CL" smtClean="0"/>
              <a:t>31-08-2020</a:t>
            </a:fld>
            <a:endParaRPr lang="es-CL"/>
          </a:p>
        </p:txBody>
      </p:sp>
      <p:sp>
        <p:nvSpPr>
          <p:cNvPr id="4" name="Marcador de pie de página 3">
            <a:extLst>
              <a:ext uri="{FF2B5EF4-FFF2-40B4-BE49-F238E27FC236}">
                <a16:creationId xmlns:a16="http://schemas.microsoft.com/office/drawing/2014/main" id="{28D07965-AF6F-4B3B-92A8-4A2387B0181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C0CBF26F-3939-460A-B513-4AD7FC75E6CB}"/>
              </a:ext>
            </a:extLst>
          </p:cNvPr>
          <p:cNvSpPr>
            <a:spLocks noGrp="1"/>
          </p:cNvSpPr>
          <p:nvPr>
            <p:ph type="sldNum" sz="quarter" idx="12"/>
          </p:nvPr>
        </p:nvSpPr>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87706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76D0D9D-A66D-4A5A-AF47-85B7ABAC88FF}"/>
              </a:ext>
            </a:extLst>
          </p:cNvPr>
          <p:cNvSpPr>
            <a:spLocks noGrp="1"/>
          </p:cNvSpPr>
          <p:nvPr>
            <p:ph type="dt" sz="half" idx="10"/>
          </p:nvPr>
        </p:nvSpPr>
        <p:spPr/>
        <p:txBody>
          <a:bodyPr/>
          <a:lstStyle/>
          <a:p>
            <a:fld id="{7B4566D3-C601-4EE3-B8D0-0C3A8FCCCCBA}" type="datetimeFigureOut">
              <a:rPr lang="es-CL" smtClean="0"/>
              <a:t>31-08-2020</a:t>
            </a:fld>
            <a:endParaRPr lang="es-CL"/>
          </a:p>
        </p:txBody>
      </p:sp>
      <p:sp>
        <p:nvSpPr>
          <p:cNvPr id="3" name="Marcador de pie de página 2">
            <a:extLst>
              <a:ext uri="{FF2B5EF4-FFF2-40B4-BE49-F238E27FC236}">
                <a16:creationId xmlns:a16="http://schemas.microsoft.com/office/drawing/2014/main" id="{4A99EB9B-E382-425A-AE39-F885A14F6C90}"/>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52269DB1-5386-4AF5-9363-913FAA2A5384}"/>
              </a:ext>
            </a:extLst>
          </p:cNvPr>
          <p:cNvSpPr>
            <a:spLocks noGrp="1"/>
          </p:cNvSpPr>
          <p:nvPr>
            <p:ph type="sldNum" sz="quarter" idx="12"/>
          </p:nvPr>
        </p:nvSpPr>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191235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BC777-CDB1-4536-9EF9-9E99FE242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A04888C-A35A-4975-BB10-16E1009BC9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FD2C119-A7FB-4A21-94F1-89E40619B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57106C-07E3-4692-A53A-C803F7743B0C}"/>
              </a:ext>
            </a:extLst>
          </p:cNvPr>
          <p:cNvSpPr>
            <a:spLocks noGrp="1"/>
          </p:cNvSpPr>
          <p:nvPr>
            <p:ph type="dt" sz="half" idx="10"/>
          </p:nvPr>
        </p:nvSpPr>
        <p:spPr/>
        <p:txBody>
          <a:bodyPr/>
          <a:lstStyle/>
          <a:p>
            <a:fld id="{7B4566D3-C601-4EE3-B8D0-0C3A8FCCCCBA}" type="datetimeFigureOut">
              <a:rPr lang="es-CL" smtClean="0"/>
              <a:t>31-08-2020</a:t>
            </a:fld>
            <a:endParaRPr lang="es-CL"/>
          </a:p>
        </p:txBody>
      </p:sp>
      <p:sp>
        <p:nvSpPr>
          <p:cNvPr id="6" name="Marcador de pie de página 5">
            <a:extLst>
              <a:ext uri="{FF2B5EF4-FFF2-40B4-BE49-F238E27FC236}">
                <a16:creationId xmlns:a16="http://schemas.microsoft.com/office/drawing/2014/main" id="{D853C91E-DEE1-4C28-8334-76374B4A9DC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A7BCF55-9CF2-44F8-A3D5-8BE012C44B13}"/>
              </a:ext>
            </a:extLst>
          </p:cNvPr>
          <p:cNvSpPr>
            <a:spLocks noGrp="1"/>
          </p:cNvSpPr>
          <p:nvPr>
            <p:ph type="sldNum" sz="quarter" idx="12"/>
          </p:nvPr>
        </p:nvSpPr>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77101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483012-8B62-4AB5-82DF-C7692EFA32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0EAD3D8-1A81-4A33-A6F7-F342031B5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18913EC4-1285-40E0-B8C5-A90BAD88C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709DED-6762-4DF4-8EA1-3922941E1ED6}"/>
              </a:ext>
            </a:extLst>
          </p:cNvPr>
          <p:cNvSpPr>
            <a:spLocks noGrp="1"/>
          </p:cNvSpPr>
          <p:nvPr>
            <p:ph type="dt" sz="half" idx="10"/>
          </p:nvPr>
        </p:nvSpPr>
        <p:spPr/>
        <p:txBody>
          <a:bodyPr/>
          <a:lstStyle/>
          <a:p>
            <a:fld id="{7B4566D3-C601-4EE3-B8D0-0C3A8FCCCCBA}" type="datetimeFigureOut">
              <a:rPr lang="es-CL" smtClean="0"/>
              <a:t>31-08-2020</a:t>
            </a:fld>
            <a:endParaRPr lang="es-CL"/>
          </a:p>
        </p:txBody>
      </p:sp>
      <p:sp>
        <p:nvSpPr>
          <p:cNvPr id="6" name="Marcador de pie de página 5">
            <a:extLst>
              <a:ext uri="{FF2B5EF4-FFF2-40B4-BE49-F238E27FC236}">
                <a16:creationId xmlns:a16="http://schemas.microsoft.com/office/drawing/2014/main" id="{4774596B-0509-41A6-BD4C-654BB9173D2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1DD08A3-8B82-4895-BA1B-C467FCF37205}"/>
              </a:ext>
            </a:extLst>
          </p:cNvPr>
          <p:cNvSpPr>
            <a:spLocks noGrp="1"/>
          </p:cNvSpPr>
          <p:nvPr>
            <p:ph type="sldNum" sz="quarter" idx="12"/>
          </p:nvPr>
        </p:nvSpPr>
        <p:spPr/>
        <p:txBody>
          <a:bodyPr/>
          <a:lstStyle/>
          <a:p>
            <a:fld id="{7BC322FF-1E20-411B-81C1-BE82E4AF2C28}" type="slidenum">
              <a:rPr lang="es-CL" smtClean="0"/>
              <a:t>‹Nº›</a:t>
            </a:fld>
            <a:endParaRPr lang="es-CL"/>
          </a:p>
        </p:txBody>
      </p:sp>
    </p:spTree>
    <p:extLst>
      <p:ext uri="{BB962C8B-B14F-4D97-AF65-F5344CB8AC3E}">
        <p14:creationId xmlns:p14="http://schemas.microsoft.com/office/powerpoint/2010/main" val="57876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561270F-51B7-47D5-A0B3-60DF26A301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FB1A8E8-F0DC-4BA9-8848-334D2AE60F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985028C-C3E5-4264-99C9-4F412F76AC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566D3-C601-4EE3-B8D0-0C3A8FCCCCBA}" type="datetimeFigureOut">
              <a:rPr lang="es-CL" smtClean="0"/>
              <a:t>31-08-2020</a:t>
            </a:fld>
            <a:endParaRPr lang="es-CL"/>
          </a:p>
        </p:txBody>
      </p:sp>
      <p:sp>
        <p:nvSpPr>
          <p:cNvPr id="5" name="Marcador de pie de página 4">
            <a:extLst>
              <a:ext uri="{FF2B5EF4-FFF2-40B4-BE49-F238E27FC236}">
                <a16:creationId xmlns:a16="http://schemas.microsoft.com/office/drawing/2014/main" id="{E3DD6FF3-1F66-4783-A7C5-36E0CB281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01EE58CE-2ABA-47CB-A340-0041CEE51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322FF-1E20-411B-81C1-BE82E4AF2C28}" type="slidenum">
              <a:rPr lang="es-CL" smtClean="0"/>
              <a:t>‹Nº›</a:t>
            </a:fld>
            <a:endParaRPr lang="es-CL"/>
          </a:p>
        </p:txBody>
      </p:sp>
    </p:spTree>
    <p:extLst>
      <p:ext uri="{BB962C8B-B14F-4D97-AF65-F5344CB8AC3E}">
        <p14:creationId xmlns:p14="http://schemas.microsoft.com/office/powerpoint/2010/main" val="59813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345914" y="365125"/>
            <a:ext cx="10007885"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extLst>
      <p:ext uri="{BB962C8B-B14F-4D97-AF65-F5344CB8AC3E}">
        <p14:creationId xmlns:p14="http://schemas.microsoft.com/office/powerpoint/2010/main" val="881102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s.khanacademy.org/math/ap-statistics/summarizing-quantitative-data-ap/measuring-center-quantitative/e/calculating-the-median"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s.khanacademy.org/math/pre-algebra/pre-algebra-math-reasoning/pre-algebra-representing-data/v/ways-to-represent-data"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hyperlink" Target="https://forms.gle/J8JB6jGK2U1LqX196"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111/test.12062" TargetMode="External"/><Relationship Id="rId2" Type="http://schemas.openxmlformats.org/officeDocument/2006/relationships/hyperlink" Target="https://www.amstat.org/asa/files/pdfs/GAISE/Spanish.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curriculumnacional.cl/614/w3-propertyvalue-120183.html_"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C4A9E7C-44D1-4F1A-8D16-2F3DD2AE0889}"/>
              </a:ext>
            </a:extLst>
          </p:cNvPr>
          <p:cNvPicPr>
            <a:picLocks noChangeAspect="1"/>
          </p:cNvPicPr>
          <p:nvPr/>
        </p:nvPicPr>
        <p:blipFill>
          <a:blip r:embed="rId2"/>
          <a:stretch>
            <a:fillRect/>
          </a:stretch>
        </p:blipFill>
        <p:spPr>
          <a:xfrm>
            <a:off x="0" y="0"/>
            <a:ext cx="12192000" cy="6776870"/>
          </a:xfrm>
          <a:prstGeom prst="rect">
            <a:avLst/>
          </a:prstGeom>
        </p:spPr>
      </p:pic>
      <p:sp>
        <p:nvSpPr>
          <p:cNvPr id="9" name="CuadroTexto 8">
            <a:extLst>
              <a:ext uri="{FF2B5EF4-FFF2-40B4-BE49-F238E27FC236}">
                <a16:creationId xmlns:a16="http://schemas.microsoft.com/office/drawing/2014/main" id="{339EFE74-0A5D-4423-8566-E52DFEBEC009}"/>
              </a:ext>
            </a:extLst>
          </p:cNvPr>
          <p:cNvSpPr txBox="1"/>
          <p:nvPr/>
        </p:nvSpPr>
        <p:spPr>
          <a:xfrm>
            <a:off x="3912763" y="3093468"/>
            <a:ext cx="7885947" cy="3046988"/>
          </a:xfrm>
          <a:prstGeom prst="rect">
            <a:avLst/>
          </a:prstGeom>
          <a:noFill/>
        </p:spPr>
        <p:txBody>
          <a:bodyPr wrap="square" rtlCol="0">
            <a:spAutoFit/>
          </a:bodyPr>
          <a:lstStyle/>
          <a:p>
            <a:pPr algn="ctr"/>
            <a:r>
              <a:rPr lang="es-CL" sz="4800" b="1" dirty="0">
                <a:solidFill>
                  <a:schemeClr val="accent5">
                    <a:lumMod val="75000"/>
                  </a:schemeClr>
                </a:solidFill>
                <a:latin typeface="Calibri" panose="020F0502020204030204"/>
                <a:ea typeface="+mj-ea"/>
                <a:cs typeface="+mj-cs"/>
              </a:rPr>
              <a:t>Taller 13:</a:t>
            </a:r>
          </a:p>
          <a:p>
            <a:pPr algn="ctr"/>
            <a:r>
              <a:rPr lang="es-CL" sz="4800" b="1" dirty="0">
                <a:solidFill>
                  <a:schemeClr val="accent5">
                    <a:lumMod val="75000"/>
                  </a:schemeClr>
                </a:solidFill>
                <a:latin typeface="Calibri" panose="020F0502020204030204"/>
                <a:ea typeface="+mj-ea"/>
                <a:cs typeface="+mj-cs"/>
              </a:rPr>
              <a:t>Estadística Temprana: </a:t>
            </a:r>
          </a:p>
          <a:p>
            <a:pPr algn="ctr"/>
            <a:r>
              <a:rPr lang="es-CL" sz="4800" b="1" dirty="0">
                <a:solidFill>
                  <a:schemeClr val="accent5">
                    <a:lumMod val="75000"/>
                  </a:schemeClr>
                </a:solidFill>
                <a:latin typeface="Calibri" panose="020F0502020204030204"/>
                <a:ea typeface="+mj-ea"/>
                <a:cs typeface="+mj-cs"/>
              </a:rPr>
              <a:t>Variabilidad, Contexto e </a:t>
            </a:r>
          </a:p>
          <a:p>
            <a:pPr algn="ctr"/>
            <a:r>
              <a:rPr lang="es-CL" sz="4800" b="1" dirty="0">
                <a:solidFill>
                  <a:schemeClr val="accent5">
                    <a:lumMod val="75000"/>
                  </a:schemeClr>
                </a:solidFill>
                <a:latin typeface="Calibri" panose="020F0502020204030204"/>
                <a:ea typeface="+mj-ea"/>
                <a:cs typeface="+mj-cs"/>
              </a:rPr>
              <a:t>Incertidumbre </a:t>
            </a:r>
          </a:p>
        </p:txBody>
      </p:sp>
    </p:spTree>
    <p:extLst>
      <p:ext uri="{BB962C8B-B14F-4D97-AF65-F5344CB8AC3E}">
        <p14:creationId xmlns:p14="http://schemas.microsoft.com/office/powerpoint/2010/main" val="2382119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6764E-95D0-467C-A6F1-14E3331F4BDE}"/>
              </a:ext>
            </a:extLst>
          </p:cNvPr>
          <p:cNvSpPr>
            <a:spLocks noGrp="1"/>
          </p:cNvSpPr>
          <p:nvPr>
            <p:ph type="title"/>
          </p:nvPr>
        </p:nvSpPr>
        <p:spPr/>
        <p:txBody>
          <a:bodyPr>
            <a:normAutofit/>
          </a:bodyPr>
          <a:lstStyle/>
          <a:p>
            <a:r>
              <a:rPr lang="es-CL" sz="4100" b="1" dirty="0">
                <a:solidFill>
                  <a:schemeClr val="accent5">
                    <a:lumMod val="75000"/>
                  </a:schemeClr>
                </a:solidFill>
                <a:latin typeface="+mn-lt"/>
              </a:rPr>
              <a:t>Reflexionemos…</a:t>
            </a:r>
          </a:p>
        </p:txBody>
      </p:sp>
      <p:sp>
        <p:nvSpPr>
          <p:cNvPr id="3" name="Marcador de contenido 2">
            <a:extLst>
              <a:ext uri="{FF2B5EF4-FFF2-40B4-BE49-F238E27FC236}">
                <a16:creationId xmlns:a16="http://schemas.microsoft.com/office/drawing/2014/main" id="{D20301E1-35FD-416C-9B1D-7246E19215EC}"/>
              </a:ext>
            </a:extLst>
          </p:cNvPr>
          <p:cNvSpPr>
            <a:spLocks noGrp="1"/>
          </p:cNvSpPr>
          <p:nvPr>
            <p:ph idx="1"/>
          </p:nvPr>
        </p:nvSpPr>
        <p:spPr>
          <a:xfrm>
            <a:off x="440658" y="1733589"/>
            <a:ext cx="7193856" cy="662782"/>
          </a:xfrm>
        </p:spPr>
        <p:txBody>
          <a:bodyPr>
            <a:normAutofit fontScale="92500"/>
          </a:bodyPr>
          <a:lstStyle/>
          <a:p>
            <a:pPr marL="0" indent="0">
              <a:buNone/>
            </a:pPr>
            <a:r>
              <a:rPr lang="es-CL" sz="4400" dirty="0">
                <a:solidFill>
                  <a:schemeClr val="accent5">
                    <a:lumMod val="75000"/>
                  </a:schemeClr>
                </a:solidFill>
                <a:ea typeface="+mj-ea"/>
                <a:cs typeface="+mj-cs"/>
              </a:rPr>
              <a:t>¿Cómo enseñamos Estadística? </a:t>
            </a:r>
          </a:p>
        </p:txBody>
      </p:sp>
      <p:sp>
        <p:nvSpPr>
          <p:cNvPr id="6" name="CuadroTexto 5">
            <a:extLst>
              <a:ext uri="{FF2B5EF4-FFF2-40B4-BE49-F238E27FC236}">
                <a16:creationId xmlns:a16="http://schemas.microsoft.com/office/drawing/2014/main" id="{29DB406D-622A-4256-BCA9-B6360FDEBC5E}"/>
              </a:ext>
            </a:extLst>
          </p:cNvPr>
          <p:cNvSpPr txBox="1"/>
          <p:nvPr/>
        </p:nvSpPr>
        <p:spPr>
          <a:xfrm>
            <a:off x="1628140" y="2728849"/>
            <a:ext cx="6096000" cy="1228028"/>
          </a:xfrm>
          <a:prstGeom prst="rect">
            <a:avLst/>
          </a:prstGeom>
          <a:noFill/>
        </p:spPr>
        <p:txBody>
          <a:bodyPr wrap="square">
            <a:spAutoFit/>
          </a:bodyPr>
          <a:lstStyle/>
          <a:p>
            <a:pPr>
              <a:lnSpc>
                <a:spcPct val="90000"/>
              </a:lnSpc>
              <a:spcBef>
                <a:spcPts val="1000"/>
              </a:spcBef>
            </a:pPr>
            <a:r>
              <a:rPr lang="es-CL" sz="4100" dirty="0">
                <a:solidFill>
                  <a:schemeClr val="accent5">
                    <a:lumMod val="75000"/>
                  </a:schemeClr>
                </a:solidFill>
                <a:ea typeface="+mj-ea"/>
                <a:cs typeface="+mj-cs"/>
              </a:rPr>
              <a:t>¿Qué aspectos consideras relevantes?</a:t>
            </a:r>
          </a:p>
        </p:txBody>
      </p:sp>
      <p:pic>
        <p:nvPicPr>
          <p:cNvPr id="7" name="Imagen 6">
            <a:extLst>
              <a:ext uri="{FF2B5EF4-FFF2-40B4-BE49-F238E27FC236}">
                <a16:creationId xmlns:a16="http://schemas.microsoft.com/office/drawing/2014/main" id="{3A40AE71-1C97-4428-AE26-62823A4D56E0}"/>
              </a:ext>
            </a:extLst>
          </p:cNvPr>
          <p:cNvPicPr>
            <a:picLocks noChangeAspect="1"/>
          </p:cNvPicPr>
          <p:nvPr/>
        </p:nvPicPr>
        <p:blipFill>
          <a:blip r:embed="rId2"/>
          <a:stretch>
            <a:fillRect/>
          </a:stretch>
        </p:blipFill>
        <p:spPr>
          <a:xfrm>
            <a:off x="10755688" y="108857"/>
            <a:ext cx="1238192" cy="924024"/>
          </a:xfrm>
          <a:prstGeom prst="rect">
            <a:avLst/>
          </a:prstGeom>
        </p:spPr>
      </p:pic>
      <p:sp>
        <p:nvSpPr>
          <p:cNvPr id="8" name="CuadroTexto 7">
            <a:extLst>
              <a:ext uri="{FF2B5EF4-FFF2-40B4-BE49-F238E27FC236}">
                <a16:creationId xmlns:a16="http://schemas.microsoft.com/office/drawing/2014/main" id="{66BDECED-714D-478E-AC73-F5255803EEDE}"/>
              </a:ext>
            </a:extLst>
          </p:cNvPr>
          <p:cNvSpPr txBox="1"/>
          <p:nvPr/>
        </p:nvSpPr>
        <p:spPr>
          <a:xfrm>
            <a:off x="2989943" y="4254803"/>
            <a:ext cx="9003937" cy="1795876"/>
          </a:xfrm>
          <a:prstGeom prst="rect">
            <a:avLst/>
          </a:prstGeom>
          <a:noFill/>
        </p:spPr>
        <p:txBody>
          <a:bodyPr wrap="square">
            <a:spAutoFit/>
          </a:bodyPr>
          <a:lstStyle/>
          <a:p>
            <a:pPr algn="just">
              <a:lnSpc>
                <a:spcPct val="90000"/>
              </a:lnSpc>
              <a:spcBef>
                <a:spcPts val="1000"/>
              </a:spcBef>
            </a:pPr>
            <a:r>
              <a:rPr lang="es-CL" sz="4100" dirty="0">
                <a:solidFill>
                  <a:schemeClr val="accent5">
                    <a:lumMod val="75000"/>
                  </a:schemeClr>
                </a:solidFill>
                <a:ea typeface="+mj-ea"/>
                <a:cs typeface="+mj-cs"/>
              </a:rPr>
              <a:t>¿Qué métodos o procedimientos podrían utilizar nuestros estudiantes para abordar las actividades en estadística en el aula?</a:t>
            </a:r>
          </a:p>
        </p:txBody>
      </p:sp>
    </p:spTree>
    <p:extLst>
      <p:ext uri="{BB962C8B-B14F-4D97-AF65-F5344CB8AC3E}">
        <p14:creationId xmlns:p14="http://schemas.microsoft.com/office/powerpoint/2010/main" val="315205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34;p20">
            <a:extLst>
              <a:ext uri="{FF2B5EF4-FFF2-40B4-BE49-F238E27FC236}">
                <a16:creationId xmlns:a16="http://schemas.microsoft.com/office/drawing/2014/main" id="{E0A65822-E151-4F1F-93D6-068A319D3D9D}"/>
              </a:ext>
            </a:extLst>
          </p:cNvPr>
          <p:cNvPicPr preferRelativeResize="0"/>
          <p:nvPr/>
        </p:nvPicPr>
        <p:blipFill>
          <a:blip r:embed="rId2">
            <a:alphaModFix/>
          </a:blip>
          <a:stretch>
            <a:fillRect/>
          </a:stretch>
        </p:blipFill>
        <p:spPr>
          <a:xfrm>
            <a:off x="1048821" y="462012"/>
            <a:ext cx="9854405" cy="6130750"/>
          </a:xfrm>
          <a:prstGeom prst="rect">
            <a:avLst/>
          </a:prstGeom>
          <a:noFill/>
          <a:ln>
            <a:noFill/>
          </a:ln>
        </p:spPr>
      </p:pic>
      <p:pic>
        <p:nvPicPr>
          <p:cNvPr id="4" name="Imagen 3">
            <a:extLst>
              <a:ext uri="{FF2B5EF4-FFF2-40B4-BE49-F238E27FC236}">
                <a16:creationId xmlns:a16="http://schemas.microsoft.com/office/drawing/2014/main" id="{9845F2DD-BB0C-43EA-BEDF-AAB698768E0B}"/>
              </a:ext>
            </a:extLst>
          </p:cNvPr>
          <p:cNvPicPr>
            <a:picLocks noChangeAspect="1"/>
          </p:cNvPicPr>
          <p:nvPr/>
        </p:nvPicPr>
        <p:blipFill>
          <a:blip r:embed="rId3"/>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3604060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F6471-7E8E-4DDC-8B07-7D2F969DE367}"/>
              </a:ext>
            </a:extLst>
          </p:cNvPr>
          <p:cNvSpPr>
            <a:spLocks noGrp="1"/>
          </p:cNvSpPr>
          <p:nvPr>
            <p:ph type="title"/>
          </p:nvPr>
        </p:nvSpPr>
        <p:spPr>
          <a:xfrm>
            <a:off x="0" y="1"/>
            <a:ext cx="12192000" cy="6858000"/>
          </a:xfrm>
        </p:spPr>
        <p:txBody>
          <a:bodyPr>
            <a:normAutofit/>
          </a:bodyPr>
          <a:lstStyle/>
          <a:p>
            <a:pPr algn="ctr"/>
            <a:r>
              <a:rPr lang="es-CL" sz="6000" b="1" dirty="0">
                <a:solidFill>
                  <a:schemeClr val="accent5">
                    <a:lumMod val="75000"/>
                  </a:schemeClr>
                </a:solidFill>
              </a:rPr>
              <a:t>Enfoque curricular</a:t>
            </a:r>
            <a:br>
              <a:rPr lang="es-CL" sz="6000" b="1" dirty="0">
                <a:solidFill>
                  <a:schemeClr val="accent5">
                    <a:lumMod val="75000"/>
                  </a:schemeClr>
                </a:solidFill>
              </a:rPr>
            </a:br>
            <a:r>
              <a:rPr lang="es-CL" sz="6000" b="1" dirty="0">
                <a:solidFill>
                  <a:schemeClr val="accent5">
                    <a:lumMod val="75000"/>
                  </a:schemeClr>
                </a:solidFill>
              </a:rPr>
              <a:t>“Small-Data”</a:t>
            </a:r>
          </a:p>
        </p:txBody>
      </p:sp>
      <p:pic>
        <p:nvPicPr>
          <p:cNvPr id="4" name="Imagen 3">
            <a:extLst>
              <a:ext uri="{FF2B5EF4-FFF2-40B4-BE49-F238E27FC236}">
                <a16:creationId xmlns:a16="http://schemas.microsoft.com/office/drawing/2014/main" id="{3AFDDE31-496A-447D-ACB7-90549815A82E}"/>
              </a:ext>
            </a:extLst>
          </p:cNvPr>
          <p:cNvPicPr>
            <a:picLocks noChangeAspect="1"/>
          </p:cNvPicPr>
          <p:nvPr/>
        </p:nvPicPr>
        <p:blipFill>
          <a:blip r:embed="rId2"/>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50894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6764E-95D0-467C-A6F1-14E3331F4BDE}"/>
              </a:ext>
            </a:extLst>
          </p:cNvPr>
          <p:cNvSpPr>
            <a:spLocks noGrp="1"/>
          </p:cNvSpPr>
          <p:nvPr>
            <p:ph type="title"/>
          </p:nvPr>
        </p:nvSpPr>
        <p:spPr>
          <a:xfrm>
            <a:off x="838200" y="136550"/>
            <a:ext cx="10515600" cy="787814"/>
          </a:xfrm>
        </p:spPr>
        <p:txBody>
          <a:bodyPr>
            <a:normAutofit/>
          </a:bodyPr>
          <a:lstStyle/>
          <a:p>
            <a:r>
              <a:rPr lang="es-CL" sz="4800" b="1" dirty="0">
                <a:solidFill>
                  <a:schemeClr val="accent5">
                    <a:lumMod val="75000"/>
                  </a:schemeClr>
                </a:solidFill>
                <a:latin typeface="+mn-lt"/>
              </a:rPr>
              <a:t>Progresión Curricular</a:t>
            </a:r>
          </a:p>
        </p:txBody>
      </p:sp>
      <p:pic>
        <p:nvPicPr>
          <p:cNvPr id="6" name="Google Shape;203;p30">
            <a:extLst>
              <a:ext uri="{FF2B5EF4-FFF2-40B4-BE49-F238E27FC236}">
                <a16:creationId xmlns:a16="http://schemas.microsoft.com/office/drawing/2014/main" id="{DAE1B6FA-5E20-4409-8D0C-8122DDECA99E}"/>
              </a:ext>
            </a:extLst>
          </p:cNvPr>
          <p:cNvPicPr preferRelativeResize="0"/>
          <p:nvPr/>
        </p:nvPicPr>
        <p:blipFill rotWithShape="1">
          <a:blip r:embed="rId2">
            <a:alphaModFix/>
          </a:blip>
          <a:srcRect l="26166" t="18118" r="24869" b="6484"/>
          <a:stretch/>
        </p:blipFill>
        <p:spPr>
          <a:xfrm>
            <a:off x="2716422" y="1219091"/>
            <a:ext cx="6759156" cy="5079616"/>
          </a:xfrm>
          <a:prstGeom prst="rect">
            <a:avLst/>
          </a:prstGeom>
          <a:noFill/>
          <a:ln>
            <a:noFill/>
          </a:ln>
        </p:spPr>
      </p:pic>
      <p:sp>
        <p:nvSpPr>
          <p:cNvPr id="7" name="Google Shape;204;p30">
            <a:extLst>
              <a:ext uri="{FF2B5EF4-FFF2-40B4-BE49-F238E27FC236}">
                <a16:creationId xmlns:a16="http://schemas.microsoft.com/office/drawing/2014/main" id="{D48CDB81-83D3-435A-B0B9-A5FE19370C38}"/>
              </a:ext>
            </a:extLst>
          </p:cNvPr>
          <p:cNvSpPr txBox="1">
            <a:spLocks/>
          </p:cNvSpPr>
          <p:nvPr/>
        </p:nvSpPr>
        <p:spPr>
          <a:xfrm>
            <a:off x="0" y="6154450"/>
            <a:ext cx="12192000" cy="5670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s-CL" sz="2400" b="1" dirty="0">
                <a:solidFill>
                  <a:schemeClr val="accent5">
                    <a:lumMod val="75000"/>
                  </a:schemeClr>
                </a:solidFill>
              </a:rPr>
              <a:t>(Mineduc, 2012)</a:t>
            </a:r>
          </a:p>
        </p:txBody>
      </p:sp>
      <p:sp>
        <p:nvSpPr>
          <p:cNvPr id="3" name="Elipse 2">
            <a:extLst>
              <a:ext uri="{FF2B5EF4-FFF2-40B4-BE49-F238E27FC236}">
                <a16:creationId xmlns:a16="http://schemas.microsoft.com/office/drawing/2014/main" id="{F04C521C-3BAA-49C5-A04C-09F2DDB8D390}"/>
              </a:ext>
            </a:extLst>
          </p:cNvPr>
          <p:cNvSpPr/>
          <p:nvPr/>
        </p:nvSpPr>
        <p:spPr>
          <a:xfrm>
            <a:off x="7461923" y="2369002"/>
            <a:ext cx="2013655" cy="1364343"/>
          </a:xfrm>
          <a:prstGeom prst="ellipse">
            <a:avLst/>
          </a:prstGeom>
          <a:noFill/>
          <a:ln w="2540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8" name="Elipse 7">
            <a:extLst>
              <a:ext uri="{FF2B5EF4-FFF2-40B4-BE49-F238E27FC236}">
                <a16:creationId xmlns:a16="http://schemas.microsoft.com/office/drawing/2014/main" id="{61A091F6-CDBC-44C8-B2E7-6D0051D20146}"/>
              </a:ext>
            </a:extLst>
          </p:cNvPr>
          <p:cNvSpPr/>
          <p:nvPr/>
        </p:nvSpPr>
        <p:spPr>
          <a:xfrm>
            <a:off x="6008896" y="3429000"/>
            <a:ext cx="1711250" cy="1364343"/>
          </a:xfrm>
          <a:prstGeom prst="ellipse">
            <a:avLst/>
          </a:prstGeom>
          <a:noFill/>
          <a:ln w="2540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4" name="Rectángulo 3">
            <a:extLst>
              <a:ext uri="{FF2B5EF4-FFF2-40B4-BE49-F238E27FC236}">
                <a16:creationId xmlns:a16="http://schemas.microsoft.com/office/drawing/2014/main" id="{61487351-AB18-463F-8704-E40035488F49}"/>
              </a:ext>
            </a:extLst>
          </p:cNvPr>
          <p:cNvSpPr/>
          <p:nvPr/>
        </p:nvSpPr>
        <p:spPr>
          <a:xfrm>
            <a:off x="10435771" y="3404861"/>
            <a:ext cx="1509485" cy="914400"/>
          </a:xfrm>
          <a:prstGeom prst="rect">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accent5">
                    <a:lumMod val="75000"/>
                  </a:schemeClr>
                </a:solidFill>
                <a:latin typeface="Times New Roman" panose="02020603050405020304" pitchFamily="18" charset="0"/>
                <a:cs typeface="Times New Roman" panose="02020603050405020304" pitchFamily="18" charset="0"/>
              </a:rPr>
              <a:t>Priorización Curricular</a:t>
            </a:r>
          </a:p>
        </p:txBody>
      </p:sp>
      <p:cxnSp>
        <p:nvCxnSpPr>
          <p:cNvPr id="10" name="Conector recto de flecha 9">
            <a:extLst>
              <a:ext uri="{FF2B5EF4-FFF2-40B4-BE49-F238E27FC236}">
                <a16:creationId xmlns:a16="http://schemas.microsoft.com/office/drawing/2014/main" id="{C97E933B-351A-4184-A06F-BC3410E0E2CB}"/>
              </a:ext>
            </a:extLst>
          </p:cNvPr>
          <p:cNvCxnSpPr/>
          <p:nvPr/>
        </p:nvCxnSpPr>
        <p:spPr>
          <a:xfrm flipH="1" flipV="1">
            <a:off x="9323930" y="3198537"/>
            <a:ext cx="1120597" cy="568306"/>
          </a:xfrm>
          <a:prstGeom prst="straightConnector1">
            <a:avLst/>
          </a:prstGeom>
          <a:ln w="25400">
            <a:solidFill>
              <a:schemeClr val="accent5">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1" name="Conector recto de flecha 10">
            <a:extLst>
              <a:ext uri="{FF2B5EF4-FFF2-40B4-BE49-F238E27FC236}">
                <a16:creationId xmlns:a16="http://schemas.microsoft.com/office/drawing/2014/main" id="{58F9CB1D-3F50-4B7F-B375-B87A5E4761DB}"/>
              </a:ext>
            </a:extLst>
          </p:cNvPr>
          <p:cNvCxnSpPr>
            <a:cxnSpLocks/>
          </p:cNvCxnSpPr>
          <p:nvPr/>
        </p:nvCxnSpPr>
        <p:spPr>
          <a:xfrm flipH="1">
            <a:off x="7601527" y="3758899"/>
            <a:ext cx="2834245" cy="302671"/>
          </a:xfrm>
          <a:prstGeom prst="straightConnector1">
            <a:avLst/>
          </a:prstGeom>
          <a:ln w="25400">
            <a:solidFill>
              <a:schemeClr val="accent5">
                <a:lumMod val="75000"/>
              </a:schemeClr>
            </a:solidFill>
            <a:tailEnd type="triangle"/>
          </a:ln>
        </p:spPr>
        <p:style>
          <a:lnRef idx="1">
            <a:schemeClr val="accent2"/>
          </a:lnRef>
          <a:fillRef idx="0">
            <a:schemeClr val="accent2"/>
          </a:fillRef>
          <a:effectRef idx="0">
            <a:schemeClr val="accent2"/>
          </a:effectRef>
          <a:fontRef idx="minor">
            <a:schemeClr val="tx1"/>
          </a:fontRef>
        </p:style>
      </p:cxnSp>
      <p:pic>
        <p:nvPicPr>
          <p:cNvPr id="12" name="Imagen 11">
            <a:extLst>
              <a:ext uri="{FF2B5EF4-FFF2-40B4-BE49-F238E27FC236}">
                <a16:creationId xmlns:a16="http://schemas.microsoft.com/office/drawing/2014/main" id="{41868F1C-59B7-4DF2-9AC1-F601947FAC53}"/>
              </a:ext>
            </a:extLst>
          </p:cNvPr>
          <p:cNvPicPr>
            <a:picLocks noChangeAspect="1"/>
          </p:cNvPicPr>
          <p:nvPr/>
        </p:nvPicPr>
        <p:blipFill>
          <a:blip r:embed="rId3"/>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2782124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F6471-7E8E-4DDC-8B07-7D2F969DE367}"/>
              </a:ext>
            </a:extLst>
          </p:cNvPr>
          <p:cNvSpPr>
            <a:spLocks noGrp="1"/>
          </p:cNvSpPr>
          <p:nvPr>
            <p:ph type="title"/>
          </p:nvPr>
        </p:nvSpPr>
        <p:spPr>
          <a:xfrm>
            <a:off x="0" y="1"/>
            <a:ext cx="12192000" cy="6858000"/>
          </a:xfrm>
        </p:spPr>
        <p:txBody>
          <a:bodyPr>
            <a:normAutofit/>
          </a:bodyPr>
          <a:lstStyle/>
          <a:p>
            <a:pPr algn="ctr"/>
            <a:r>
              <a:rPr lang="es-CL" sz="6000" b="1" dirty="0">
                <a:solidFill>
                  <a:schemeClr val="accent5">
                    <a:lumMod val="75000"/>
                  </a:schemeClr>
                </a:solidFill>
              </a:rPr>
              <a:t>Una mirada al futuro cercano</a:t>
            </a:r>
            <a:br>
              <a:rPr lang="es-CL" sz="6000" b="1" dirty="0">
                <a:solidFill>
                  <a:schemeClr val="accent5">
                    <a:lumMod val="75000"/>
                  </a:schemeClr>
                </a:solidFill>
              </a:rPr>
            </a:br>
            <a:r>
              <a:rPr lang="es-CL" sz="6000" b="1" dirty="0">
                <a:solidFill>
                  <a:schemeClr val="accent5">
                    <a:lumMod val="75000"/>
                  </a:schemeClr>
                </a:solidFill>
              </a:rPr>
              <a:t>“Big-Data”</a:t>
            </a:r>
          </a:p>
        </p:txBody>
      </p:sp>
      <p:pic>
        <p:nvPicPr>
          <p:cNvPr id="4" name="Imagen 3">
            <a:extLst>
              <a:ext uri="{FF2B5EF4-FFF2-40B4-BE49-F238E27FC236}">
                <a16:creationId xmlns:a16="http://schemas.microsoft.com/office/drawing/2014/main" id="{3AFDDE31-496A-447D-ACB7-90549815A82E}"/>
              </a:ext>
            </a:extLst>
          </p:cNvPr>
          <p:cNvPicPr>
            <a:picLocks noChangeAspect="1"/>
          </p:cNvPicPr>
          <p:nvPr/>
        </p:nvPicPr>
        <p:blipFill>
          <a:blip r:embed="rId2"/>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23562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echa: a la derecha 13">
            <a:extLst>
              <a:ext uri="{FF2B5EF4-FFF2-40B4-BE49-F238E27FC236}">
                <a16:creationId xmlns:a16="http://schemas.microsoft.com/office/drawing/2014/main" id="{5C137E68-D046-4C73-8E8A-8B796A253990}"/>
              </a:ext>
            </a:extLst>
          </p:cNvPr>
          <p:cNvSpPr/>
          <p:nvPr/>
        </p:nvSpPr>
        <p:spPr>
          <a:xfrm>
            <a:off x="1419178" y="2307426"/>
            <a:ext cx="2833507" cy="449943"/>
          </a:xfrm>
          <a:prstGeom prst="rightArrow">
            <a:avLst>
              <a:gd name="adj1" fmla="val 43548"/>
              <a:gd name="adj2" fmla="val 75806"/>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Título 1">
            <a:extLst>
              <a:ext uri="{FF2B5EF4-FFF2-40B4-BE49-F238E27FC236}">
                <a16:creationId xmlns:a16="http://schemas.microsoft.com/office/drawing/2014/main" id="{0E76764E-95D0-467C-A6F1-14E3331F4BDE}"/>
              </a:ext>
            </a:extLst>
          </p:cNvPr>
          <p:cNvSpPr>
            <a:spLocks noGrp="1"/>
          </p:cNvSpPr>
          <p:nvPr>
            <p:ph type="title"/>
          </p:nvPr>
        </p:nvSpPr>
        <p:spPr>
          <a:xfrm>
            <a:off x="532744" y="139690"/>
            <a:ext cx="10515600" cy="1325563"/>
          </a:xfrm>
        </p:spPr>
        <p:txBody>
          <a:bodyPr>
            <a:noAutofit/>
          </a:bodyPr>
          <a:lstStyle/>
          <a:p>
            <a:r>
              <a:rPr lang="es-CL" sz="4800" b="1" dirty="0">
                <a:solidFill>
                  <a:schemeClr val="accent5">
                    <a:lumMod val="75000"/>
                  </a:schemeClr>
                </a:solidFill>
                <a:latin typeface="+mn-lt"/>
              </a:rPr>
              <a:t>¿Por qué es importante el estudio de la estadística?</a:t>
            </a:r>
          </a:p>
        </p:txBody>
      </p:sp>
      <p:pic>
        <p:nvPicPr>
          <p:cNvPr id="2050" name="Picture 2" descr="Ver las imágenes de origen">
            <a:extLst>
              <a:ext uri="{FF2B5EF4-FFF2-40B4-BE49-F238E27FC236}">
                <a16:creationId xmlns:a16="http://schemas.microsoft.com/office/drawing/2014/main" id="{F3697AE5-F5CF-4C61-917C-406563B6E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8680" y="1844562"/>
            <a:ext cx="3533320" cy="409342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4D2430D1-2738-4E85-8CAB-292A53845F6C}"/>
              </a:ext>
            </a:extLst>
          </p:cNvPr>
          <p:cNvPicPr>
            <a:picLocks noChangeAspect="1"/>
          </p:cNvPicPr>
          <p:nvPr/>
        </p:nvPicPr>
        <p:blipFill>
          <a:blip r:embed="rId3"/>
          <a:stretch>
            <a:fillRect/>
          </a:stretch>
        </p:blipFill>
        <p:spPr>
          <a:xfrm>
            <a:off x="10755688" y="108857"/>
            <a:ext cx="1238192" cy="924024"/>
          </a:xfrm>
          <a:prstGeom prst="rect">
            <a:avLst/>
          </a:prstGeom>
        </p:spPr>
      </p:pic>
      <p:sp>
        <p:nvSpPr>
          <p:cNvPr id="12" name="Flecha: doblada hacia arriba 11">
            <a:extLst>
              <a:ext uri="{FF2B5EF4-FFF2-40B4-BE49-F238E27FC236}">
                <a16:creationId xmlns:a16="http://schemas.microsoft.com/office/drawing/2014/main" id="{1DBA0865-3FF4-4EF6-8475-ED1BB662C678}"/>
              </a:ext>
            </a:extLst>
          </p:cNvPr>
          <p:cNvSpPr/>
          <p:nvPr/>
        </p:nvSpPr>
        <p:spPr>
          <a:xfrm rot="5400000">
            <a:off x="742720" y="2089601"/>
            <a:ext cx="4093426" cy="2926503"/>
          </a:xfrm>
          <a:prstGeom prst="bentUpArrow">
            <a:avLst>
              <a:gd name="adj1" fmla="val 5357"/>
              <a:gd name="adj2" fmla="val 9173"/>
              <a:gd name="adj3" fmla="val 11869"/>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accent5">
                  <a:lumMod val="75000"/>
                </a:schemeClr>
              </a:solidFill>
            </a:endParaRPr>
          </a:p>
        </p:txBody>
      </p:sp>
      <p:sp>
        <p:nvSpPr>
          <p:cNvPr id="13" name="Rectángulo 12">
            <a:extLst>
              <a:ext uri="{FF2B5EF4-FFF2-40B4-BE49-F238E27FC236}">
                <a16:creationId xmlns:a16="http://schemas.microsoft.com/office/drawing/2014/main" id="{D46E7C01-195D-43B7-8DBA-655AB9E57D4C}"/>
              </a:ext>
            </a:extLst>
          </p:cNvPr>
          <p:cNvSpPr/>
          <p:nvPr/>
        </p:nvSpPr>
        <p:spPr>
          <a:xfrm>
            <a:off x="1773433" y="5028310"/>
            <a:ext cx="1799772" cy="6116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Permite a las personas</a:t>
            </a:r>
          </a:p>
        </p:txBody>
      </p:sp>
      <p:sp>
        <p:nvSpPr>
          <p:cNvPr id="16" name="Rectángulo 15">
            <a:extLst>
              <a:ext uri="{FF2B5EF4-FFF2-40B4-BE49-F238E27FC236}">
                <a16:creationId xmlns:a16="http://schemas.microsoft.com/office/drawing/2014/main" id="{5DFE4CBC-D685-48D5-8F39-8016B08DE52D}"/>
              </a:ext>
            </a:extLst>
          </p:cNvPr>
          <p:cNvSpPr/>
          <p:nvPr/>
        </p:nvSpPr>
        <p:spPr>
          <a:xfrm>
            <a:off x="1773433" y="2226550"/>
            <a:ext cx="1799772" cy="6116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Provee capacidades de</a:t>
            </a:r>
          </a:p>
        </p:txBody>
      </p:sp>
      <p:sp>
        <p:nvSpPr>
          <p:cNvPr id="15" name="Rectángulo 14">
            <a:extLst>
              <a:ext uri="{FF2B5EF4-FFF2-40B4-BE49-F238E27FC236}">
                <a16:creationId xmlns:a16="http://schemas.microsoft.com/office/drawing/2014/main" id="{D3ACA9A4-81A3-440B-8CAB-189DE6B28B5D}"/>
              </a:ext>
            </a:extLst>
          </p:cNvPr>
          <p:cNvSpPr/>
          <p:nvPr/>
        </p:nvSpPr>
        <p:spPr>
          <a:xfrm>
            <a:off x="4345682" y="1506139"/>
            <a:ext cx="2708261" cy="215186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L" dirty="0"/>
              <a:t>Comunicación.</a:t>
            </a:r>
          </a:p>
          <a:p>
            <a:pPr marL="285750" indent="-285750" algn="just">
              <a:buFont typeface="Arial" panose="020B0604020202020204" pitchFamily="34" charset="0"/>
              <a:buChar char="•"/>
            </a:pPr>
            <a:r>
              <a:rPr lang="es-CL" dirty="0"/>
              <a:t>Tratamiento de datos.</a:t>
            </a:r>
          </a:p>
          <a:p>
            <a:pPr marL="285750" indent="-285750" algn="just">
              <a:buFont typeface="Arial" panose="020B0604020202020204" pitchFamily="34" charset="0"/>
              <a:buChar char="•"/>
            </a:pPr>
            <a:r>
              <a:rPr lang="es-CL" dirty="0"/>
              <a:t>Resolución de problemas.</a:t>
            </a:r>
          </a:p>
          <a:p>
            <a:pPr marL="285750" indent="-285750" algn="just">
              <a:buFont typeface="Arial" panose="020B0604020202020204" pitchFamily="34" charset="0"/>
              <a:buChar char="•"/>
            </a:pPr>
            <a:r>
              <a:rPr lang="es-CL" dirty="0"/>
              <a:t>Modelación de datos.</a:t>
            </a:r>
          </a:p>
          <a:p>
            <a:pPr marL="285750" indent="-285750" algn="just">
              <a:buFont typeface="Arial" panose="020B0604020202020204" pitchFamily="34" charset="0"/>
              <a:buChar char="•"/>
            </a:pPr>
            <a:r>
              <a:rPr lang="es-CL" dirty="0"/>
              <a:t>Trabajo cooperativo e interdisciplinario.</a:t>
            </a:r>
          </a:p>
        </p:txBody>
      </p:sp>
      <p:sp>
        <p:nvSpPr>
          <p:cNvPr id="18" name="Rectángulo 17">
            <a:extLst>
              <a:ext uri="{FF2B5EF4-FFF2-40B4-BE49-F238E27FC236}">
                <a16:creationId xmlns:a16="http://schemas.microsoft.com/office/drawing/2014/main" id="{B8BBCEF1-640B-452A-9020-4219E6CCB330}"/>
              </a:ext>
            </a:extLst>
          </p:cNvPr>
          <p:cNvSpPr/>
          <p:nvPr/>
        </p:nvSpPr>
        <p:spPr>
          <a:xfrm>
            <a:off x="4354288" y="4271562"/>
            <a:ext cx="2706653" cy="215186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L" dirty="0"/>
              <a:t>Que comprendan y aprecien el papel de la estadística en la sociedad.</a:t>
            </a:r>
          </a:p>
          <a:p>
            <a:pPr marL="285750" indent="-285750" algn="just">
              <a:buFont typeface="Arial" panose="020B0604020202020204" pitchFamily="34" charset="0"/>
              <a:buChar char="•"/>
            </a:pPr>
            <a:r>
              <a:rPr lang="es-CL" dirty="0"/>
              <a:t>Tomar decisiones informadas e inteligentes. </a:t>
            </a:r>
          </a:p>
        </p:txBody>
      </p:sp>
      <p:sp>
        <p:nvSpPr>
          <p:cNvPr id="17" name="CuadroTexto 16">
            <a:extLst>
              <a:ext uri="{FF2B5EF4-FFF2-40B4-BE49-F238E27FC236}">
                <a16:creationId xmlns:a16="http://schemas.microsoft.com/office/drawing/2014/main" id="{74404E45-B3B9-4615-9C5C-3F947EFDFA96}"/>
              </a:ext>
            </a:extLst>
          </p:cNvPr>
          <p:cNvSpPr txBox="1"/>
          <p:nvPr/>
        </p:nvSpPr>
        <p:spPr>
          <a:xfrm>
            <a:off x="5790544" y="3706609"/>
            <a:ext cx="1366080" cy="369332"/>
          </a:xfrm>
          <a:prstGeom prst="rect">
            <a:avLst/>
          </a:prstGeom>
          <a:noFill/>
        </p:spPr>
        <p:txBody>
          <a:bodyPr wrap="none" rtlCol="0">
            <a:spAutoFit/>
          </a:bodyPr>
          <a:lstStyle/>
          <a:p>
            <a:r>
              <a:rPr lang="es-ES" dirty="0">
                <a:solidFill>
                  <a:schemeClr val="accent5">
                    <a:lumMod val="75000"/>
                  </a:schemeClr>
                </a:solidFill>
                <a:cs typeface="Times New Roman" panose="02020603050405020304" pitchFamily="18" charset="0"/>
              </a:rPr>
              <a:t>(Begg, 1997)</a:t>
            </a:r>
            <a:endParaRPr lang="es-CL" dirty="0">
              <a:solidFill>
                <a:schemeClr val="accent5">
                  <a:lumMod val="75000"/>
                </a:schemeClr>
              </a:solidFill>
            </a:endParaRPr>
          </a:p>
        </p:txBody>
      </p:sp>
      <p:sp>
        <p:nvSpPr>
          <p:cNvPr id="19" name="CuadroTexto 18">
            <a:extLst>
              <a:ext uri="{FF2B5EF4-FFF2-40B4-BE49-F238E27FC236}">
                <a16:creationId xmlns:a16="http://schemas.microsoft.com/office/drawing/2014/main" id="{71FE8BED-8D4E-4916-B424-375803CD6AE9}"/>
              </a:ext>
            </a:extLst>
          </p:cNvPr>
          <p:cNvSpPr txBox="1"/>
          <p:nvPr/>
        </p:nvSpPr>
        <p:spPr>
          <a:xfrm>
            <a:off x="5493900" y="6445334"/>
            <a:ext cx="1754006" cy="369332"/>
          </a:xfrm>
          <a:prstGeom prst="rect">
            <a:avLst/>
          </a:prstGeom>
          <a:noFill/>
        </p:spPr>
        <p:txBody>
          <a:bodyPr wrap="none" rtlCol="0">
            <a:spAutoFit/>
          </a:bodyPr>
          <a:lstStyle/>
          <a:p>
            <a:r>
              <a:rPr lang="es-ES" dirty="0">
                <a:solidFill>
                  <a:schemeClr val="accent5">
                    <a:lumMod val="75000"/>
                  </a:schemeClr>
                </a:solidFill>
                <a:cs typeface="Times New Roman" panose="02020603050405020304" pitchFamily="18" charset="0"/>
              </a:rPr>
              <a:t>(</a:t>
            </a:r>
            <a:r>
              <a:rPr lang="es-CL" dirty="0">
                <a:solidFill>
                  <a:schemeClr val="accent5">
                    <a:lumMod val="75000"/>
                  </a:schemeClr>
                </a:solidFill>
                <a:cs typeface="Times New Roman" panose="02020603050405020304" pitchFamily="18" charset="0"/>
              </a:rPr>
              <a:t>Batanero, 2009</a:t>
            </a:r>
            <a:r>
              <a:rPr lang="es-ES" dirty="0">
                <a:solidFill>
                  <a:schemeClr val="accent5">
                    <a:lumMod val="75000"/>
                  </a:schemeClr>
                </a:solidFill>
                <a:cs typeface="Times New Roman" panose="02020603050405020304" pitchFamily="18" charset="0"/>
              </a:rPr>
              <a:t>)</a:t>
            </a:r>
            <a:endParaRPr lang="es-CL" dirty="0">
              <a:solidFill>
                <a:schemeClr val="accent5">
                  <a:lumMod val="75000"/>
                </a:schemeClr>
              </a:solidFill>
            </a:endParaRPr>
          </a:p>
        </p:txBody>
      </p:sp>
      <p:sp>
        <p:nvSpPr>
          <p:cNvPr id="22" name="Flecha: a la derecha 21">
            <a:extLst>
              <a:ext uri="{FF2B5EF4-FFF2-40B4-BE49-F238E27FC236}">
                <a16:creationId xmlns:a16="http://schemas.microsoft.com/office/drawing/2014/main" id="{52855873-2224-4FA7-BB14-8A3A04DA32FD}"/>
              </a:ext>
            </a:extLst>
          </p:cNvPr>
          <p:cNvSpPr/>
          <p:nvPr/>
        </p:nvSpPr>
        <p:spPr>
          <a:xfrm rot="1824627">
            <a:off x="6736757" y="2869113"/>
            <a:ext cx="1987258" cy="449943"/>
          </a:xfrm>
          <a:prstGeom prst="rightArrow">
            <a:avLst>
              <a:gd name="adj1" fmla="val 43548"/>
              <a:gd name="adj2" fmla="val 7580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Flecha: a la derecha 22">
            <a:extLst>
              <a:ext uri="{FF2B5EF4-FFF2-40B4-BE49-F238E27FC236}">
                <a16:creationId xmlns:a16="http://schemas.microsoft.com/office/drawing/2014/main" id="{244F205E-E906-43E8-B5F1-96A3DE139F57}"/>
              </a:ext>
            </a:extLst>
          </p:cNvPr>
          <p:cNvSpPr/>
          <p:nvPr/>
        </p:nvSpPr>
        <p:spPr>
          <a:xfrm rot="19680226">
            <a:off x="6770346" y="4590162"/>
            <a:ext cx="1987258" cy="449943"/>
          </a:xfrm>
          <a:prstGeom prst="rightArrow">
            <a:avLst>
              <a:gd name="adj1" fmla="val 43548"/>
              <a:gd name="adj2" fmla="val 7580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305047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8C82257-3DEB-4A14-80D5-FA28DD3E3C74}"/>
              </a:ext>
            </a:extLst>
          </p:cNvPr>
          <p:cNvPicPr>
            <a:picLocks noChangeAspect="1"/>
          </p:cNvPicPr>
          <p:nvPr/>
        </p:nvPicPr>
        <p:blipFill>
          <a:blip r:embed="rId2"/>
          <a:stretch>
            <a:fillRect/>
          </a:stretch>
        </p:blipFill>
        <p:spPr>
          <a:xfrm>
            <a:off x="6497099" y="4050657"/>
            <a:ext cx="5235253" cy="2605782"/>
          </a:xfrm>
          <a:prstGeom prst="rect">
            <a:avLst/>
          </a:prstGeom>
        </p:spPr>
      </p:pic>
      <p:sp>
        <p:nvSpPr>
          <p:cNvPr id="2" name="Título 1">
            <a:extLst>
              <a:ext uri="{FF2B5EF4-FFF2-40B4-BE49-F238E27FC236}">
                <a16:creationId xmlns:a16="http://schemas.microsoft.com/office/drawing/2014/main" id="{92134249-A8F1-4014-A19B-2A1F25B48B6E}"/>
              </a:ext>
            </a:extLst>
          </p:cNvPr>
          <p:cNvSpPr>
            <a:spLocks noGrp="1"/>
          </p:cNvSpPr>
          <p:nvPr>
            <p:ph type="title"/>
          </p:nvPr>
        </p:nvSpPr>
        <p:spPr>
          <a:xfrm>
            <a:off x="609600" y="93112"/>
            <a:ext cx="7246374" cy="1325563"/>
          </a:xfrm>
        </p:spPr>
        <p:txBody>
          <a:bodyPr>
            <a:normAutofit/>
          </a:bodyPr>
          <a:lstStyle/>
          <a:p>
            <a:r>
              <a:rPr lang="es-CL" sz="4800" b="1" dirty="0">
                <a:solidFill>
                  <a:schemeClr val="accent5">
                    <a:lumMod val="75000"/>
                  </a:schemeClr>
                </a:solidFill>
                <a:latin typeface="+mn-lt"/>
              </a:rPr>
              <a:t>¿Qué ocurre actualmente?</a:t>
            </a:r>
          </a:p>
        </p:txBody>
      </p:sp>
      <p:sp>
        <p:nvSpPr>
          <p:cNvPr id="3" name="Flecha: a la derecha 2">
            <a:extLst>
              <a:ext uri="{FF2B5EF4-FFF2-40B4-BE49-F238E27FC236}">
                <a16:creationId xmlns:a16="http://schemas.microsoft.com/office/drawing/2014/main" id="{FA3E5807-394A-4753-8BE4-0F38C216350C}"/>
              </a:ext>
            </a:extLst>
          </p:cNvPr>
          <p:cNvSpPr/>
          <p:nvPr/>
        </p:nvSpPr>
        <p:spPr>
          <a:xfrm>
            <a:off x="5600867" y="5753910"/>
            <a:ext cx="1291771" cy="21422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a:extLst>
              <a:ext uri="{FF2B5EF4-FFF2-40B4-BE49-F238E27FC236}">
                <a16:creationId xmlns:a16="http://schemas.microsoft.com/office/drawing/2014/main" id="{B0D93B90-A991-4E65-A3DC-7423DF239068}"/>
              </a:ext>
            </a:extLst>
          </p:cNvPr>
          <p:cNvPicPr>
            <a:picLocks noChangeAspect="1"/>
          </p:cNvPicPr>
          <p:nvPr/>
        </p:nvPicPr>
        <p:blipFill>
          <a:blip r:embed="rId3"/>
          <a:stretch>
            <a:fillRect/>
          </a:stretch>
        </p:blipFill>
        <p:spPr>
          <a:xfrm>
            <a:off x="649327" y="1337096"/>
            <a:ext cx="6243311" cy="3728509"/>
          </a:xfrm>
          <a:prstGeom prst="rect">
            <a:avLst/>
          </a:prstGeom>
        </p:spPr>
      </p:pic>
      <p:pic>
        <p:nvPicPr>
          <p:cNvPr id="15" name="Imagen 14">
            <a:extLst>
              <a:ext uri="{FF2B5EF4-FFF2-40B4-BE49-F238E27FC236}">
                <a16:creationId xmlns:a16="http://schemas.microsoft.com/office/drawing/2014/main" id="{AC8B886C-7D6B-436F-A978-A3F534EEFD77}"/>
              </a:ext>
            </a:extLst>
          </p:cNvPr>
          <p:cNvPicPr>
            <a:picLocks noChangeAspect="1"/>
          </p:cNvPicPr>
          <p:nvPr/>
        </p:nvPicPr>
        <p:blipFill>
          <a:blip r:embed="rId4"/>
          <a:stretch>
            <a:fillRect/>
          </a:stretch>
        </p:blipFill>
        <p:spPr>
          <a:xfrm>
            <a:off x="7879870" y="1332955"/>
            <a:ext cx="3494914" cy="2417628"/>
          </a:xfrm>
          <a:prstGeom prst="rect">
            <a:avLst/>
          </a:prstGeom>
        </p:spPr>
      </p:pic>
      <p:pic>
        <p:nvPicPr>
          <p:cNvPr id="9" name="Imagen 8">
            <a:extLst>
              <a:ext uri="{FF2B5EF4-FFF2-40B4-BE49-F238E27FC236}">
                <a16:creationId xmlns:a16="http://schemas.microsoft.com/office/drawing/2014/main" id="{2B199A0F-8D04-4376-A040-F2A3DEC10622}"/>
              </a:ext>
            </a:extLst>
          </p:cNvPr>
          <p:cNvPicPr>
            <a:picLocks noChangeAspect="1"/>
          </p:cNvPicPr>
          <p:nvPr/>
        </p:nvPicPr>
        <p:blipFill>
          <a:blip r:embed="rId5"/>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265545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701F946-E747-4438-804B-A325EAC99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5"/>
            <a:ext cx="12192000" cy="6812462"/>
          </a:xfrm>
          <a:prstGeom prst="rect">
            <a:avLst/>
          </a:prstGeom>
        </p:spPr>
      </p:pic>
      <p:sp>
        <p:nvSpPr>
          <p:cNvPr id="2" name="Título 1">
            <a:extLst>
              <a:ext uri="{FF2B5EF4-FFF2-40B4-BE49-F238E27FC236}">
                <a16:creationId xmlns:a16="http://schemas.microsoft.com/office/drawing/2014/main" id="{4C7C3F86-1B31-470D-BC15-9E71826AF34A}"/>
              </a:ext>
            </a:extLst>
          </p:cNvPr>
          <p:cNvSpPr>
            <a:spLocks noGrp="1"/>
          </p:cNvSpPr>
          <p:nvPr>
            <p:ph type="title"/>
          </p:nvPr>
        </p:nvSpPr>
        <p:spPr>
          <a:xfrm>
            <a:off x="838200" y="2315652"/>
            <a:ext cx="10515600" cy="2226696"/>
          </a:xfrm>
        </p:spPr>
        <p:txBody>
          <a:bodyPr>
            <a:noAutofit/>
          </a:bodyPr>
          <a:lstStyle/>
          <a:p>
            <a:pPr algn="ctr"/>
            <a:r>
              <a:rPr lang="es-MX" sz="6000" b="1" dirty="0">
                <a:solidFill>
                  <a:schemeClr val="bg1"/>
                </a:solidFill>
              </a:rPr>
              <a:t>Análisis y </a:t>
            </a:r>
            <a:r>
              <a:rPr lang="es-CL" sz="6000" b="1" dirty="0">
                <a:solidFill>
                  <a:schemeClr val="bg1"/>
                </a:solidFill>
              </a:rPr>
              <a:t>Resolución de tareas matemáticas (</a:t>
            </a:r>
            <a:r>
              <a:rPr lang="es-CL" sz="6000" b="1" dirty="0" err="1">
                <a:solidFill>
                  <a:schemeClr val="bg1"/>
                </a:solidFill>
              </a:rPr>
              <a:t>TM’s</a:t>
            </a:r>
            <a:r>
              <a:rPr lang="es-CL" sz="6000" b="1" dirty="0">
                <a:solidFill>
                  <a:schemeClr val="bg1"/>
                </a:solidFill>
              </a:rPr>
              <a:t>)</a:t>
            </a:r>
          </a:p>
        </p:txBody>
      </p:sp>
    </p:spTree>
    <p:extLst>
      <p:ext uri="{BB962C8B-B14F-4D97-AF65-F5344CB8AC3E}">
        <p14:creationId xmlns:p14="http://schemas.microsoft.com/office/powerpoint/2010/main" val="291665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E445EAA-6CF9-4572-A815-2AD60100FB99}"/>
              </a:ext>
            </a:extLst>
          </p:cNvPr>
          <p:cNvPicPr>
            <a:picLocks noChangeAspect="1"/>
          </p:cNvPicPr>
          <p:nvPr/>
        </p:nvPicPr>
        <p:blipFill>
          <a:blip r:embed="rId2"/>
          <a:stretch>
            <a:fillRect/>
          </a:stretch>
        </p:blipFill>
        <p:spPr>
          <a:xfrm>
            <a:off x="10755688" y="108857"/>
            <a:ext cx="1238192" cy="924024"/>
          </a:xfrm>
          <a:prstGeom prst="rect">
            <a:avLst/>
          </a:prstGeom>
        </p:spPr>
      </p:pic>
      <p:pic>
        <p:nvPicPr>
          <p:cNvPr id="6" name="Imagen 5">
            <a:extLst>
              <a:ext uri="{FF2B5EF4-FFF2-40B4-BE49-F238E27FC236}">
                <a16:creationId xmlns:a16="http://schemas.microsoft.com/office/drawing/2014/main" id="{838AA9E7-00D1-42D9-8129-B349A927A5EA}"/>
              </a:ext>
            </a:extLst>
          </p:cNvPr>
          <p:cNvPicPr>
            <a:picLocks noChangeAspect="1"/>
          </p:cNvPicPr>
          <p:nvPr/>
        </p:nvPicPr>
        <p:blipFill>
          <a:blip r:embed="rId3"/>
          <a:stretch>
            <a:fillRect/>
          </a:stretch>
        </p:blipFill>
        <p:spPr>
          <a:xfrm>
            <a:off x="198120" y="1032880"/>
            <a:ext cx="9159969" cy="4958943"/>
          </a:xfrm>
          <a:prstGeom prst="rect">
            <a:avLst/>
          </a:prstGeom>
        </p:spPr>
      </p:pic>
      <p:sp>
        <p:nvSpPr>
          <p:cNvPr id="7" name="Título 1">
            <a:extLst>
              <a:ext uri="{FF2B5EF4-FFF2-40B4-BE49-F238E27FC236}">
                <a16:creationId xmlns:a16="http://schemas.microsoft.com/office/drawing/2014/main" id="{27083E80-DD28-42A6-98F7-DBE73516A8D6}"/>
              </a:ext>
            </a:extLst>
          </p:cNvPr>
          <p:cNvSpPr>
            <a:spLocks noGrp="1"/>
          </p:cNvSpPr>
          <p:nvPr>
            <p:ph type="title"/>
          </p:nvPr>
        </p:nvSpPr>
        <p:spPr>
          <a:xfrm>
            <a:off x="422787" y="151685"/>
            <a:ext cx="10292384" cy="1325563"/>
          </a:xfrm>
        </p:spPr>
        <p:txBody>
          <a:bodyPr>
            <a:normAutofit/>
          </a:bodyPr>
          <a:lstStyle/>
          <a:p>
            <a:r>
              <a:rPr lang="es-CL" sz="4800" dirty="0">
                <a:solidFill>
                  <a:schemeClr val="accent5">
                    <a:lumMod val="75000"/>
                  </a:schemeClr>
                </a:solidFill>
                <a:latin typeface="+mn-lt"/>
              </a:rPr>
              <a:t>Algunos ejemplos de los Textos</a:t>
            </a:r>
          </a:p>
        </p:txBody>
      </p:sp>
      <p:sp>
        <p:nvSpPr>
          <p:cNvPr id="8" name="CuadroTexto 7">
            <a:extLst>
              <a:ext uri="{FF2B5EF4-FFF2-40B4-BE49-F238E27FC236}">
                <a16:creationId xmlns:a16="http://schemas.microsoft.com/office/drawing/2014/main" id="{C9B135FA-AFE4-451C-BBAE-CC8ECB6DF416}"/>
              </a:ext>
            </a:extLst>
          </p:cNvPr>
          <p:cNvSpPr txBox="1"/>
          <p:nvPr/>
        </p:nvSpPr>
        <p:spPr>
          <a:xfrm>
            <a:off x="6954348" y="6379811"/>
            <a:ext cx="5237652" cy="369332"/>
          </a:xfrm>
          <a:prstGeom prst="rect">
            <a:avLst/>
          </a:prstGeom>
          <a:noFill/>
        </p:spPr>
        <p:txBody>
          <a:bodyPr wrap="none" rtlCol="0">
            <a:spAutoFit/>
          </a:bodyPr>
          <a:lstStyle/>
          <a:p>
            <a:r>
              <a:rPr lang="es-CL" b="1" dirty="0">
                <a:solidFill>
                  <a:schemeClr val="accent5">
                    <a:lumMod val="75000"/>
                  </a:schemeClr>
                </a:solidFill>
                <a:latin typeface="Times New Roman" panose="02020603050405020304" pitchFamily="18" charset="0"/>
                <a:cs typeface="Times New Roman" panose="02020603050405020304" pitchFamily="18" charset="0"/>
              </a:rPr>
              <a:t>(Texto de Cuarto Básico Sumo Primero, 2020, p.72)</a:t>
            </a:r>
          </a:p>
        </p:txBody>
      </p:sp>
      <p:sp>
        <p:nvSpPr>
          <p:cNvPr id="9" name="CuadroTexto 8">
            <a:extLst>
              <a:ext uri="{FF2B5EF4-FFF2-40B4-BE49-F238E27FC236}">
                <a16:creationId xmlns:a16="http://schemas.microsoft.com/office/drawing/2014/main" id="{768213BE-7016-4584-B56B-EE2044B19D14}"/>
              </a:ext>
            </a:extLst>
          </p:cNvPr>
          <p:cNvSpPr txBox="1"/>
          <p:nvPr/>
        </p:nvSpPr>
        <p:spPr>
          <a:xfrm>
            <a:off x="422787" y="5991823"/>
            <a:ext cx="7096366" cy="461665"/>
          </a:xfrm>
          <a:prstGeom prst="rect">
            <a:avLst/>
          </a:prstGeom>
          <a:noFill/>
        </p:spPr>
        <p:txBody>
          <a:bodyPr wrap="none" rtlCol="0">
            <a:spAutoFit/>
          </a:bodyPr>
          <a:lstStyle/>
          <a:p>
            <a:r>
              <a:rPr lang="es-CL" sz="2400" b="1" dirty="0">
                <a:solidFill>
                  <a:schemeClr val="accent5">
                    <a:lumMod val="75000"/>
                  </a:schemeClr>
                </a:solidFill>
              </a:rPr>
              <a:t>¿Cómo representarían tus estudiantes la información?</a:t>
            </a:r>
          </a:p>
        </p:txBody>
      </p:sp>
    </p:spTree>
    <p:extLst>
      <p:ext uri="{BB962C8B-B14F-4D97-AF65-F5344CB8AC3E}">
        <p14:creationId xmlns:p14="http://schemas.microsoft.com/office/powerpoint/2010/main" val="342423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9648CC68-26BE-4BC6-B8B8-E9A856E6045A}"/>
              </a:ext>
            </a:extLst>
          </p:cNvPr>
          <p:cNvSpPr txBox="1"/>
          <p:nvPr/>
        </p:nvSpPr>
        <p:spPr>
          <a:xfrm>
            <a:off x="6756228" y="6379811"/>
            <a:ext cx="5237652" cy="369332"/>
          </a:xfrm>
          <a:prstGeom prst="rect">
            <a:avLst/>
          </a:prstGeom>
          <a:noFill/>
        </p:spPr>
        <p:txBody>
          <a:bodyPr wrap="none" rtlCol="0">
            <a:spAutoFit/>
          </a:bodyPr>
          <a:lstStyle/>
          <a:p>
            <a:r>
              <a:rPr lang="es-CL" b="1" dirty="0">
                <a:solidFill>
                  <a:schemeClr val="accent5">
                    <a:lumMod val="75000"/>
                  </a:schemeClr>
                </a:solidFill>
                <a:latin typeface="Times New Roman" panose="02020603050405020304" pitchFamily="18" charset="0"/>
                <a:cs typeface="Times New Roman" panose="02020603050405020304" pitchFamily="18" charset="0"/>
              </a:rPr>
              <a:t>(Texto de Cuarto Básico Sumo Primero, 2020, p.71)</a:t>
            </a:r>
          </a:p>
        </p:txBody>
      </p:sp>
      <p:pic>
        <p:nvPicPr>
          <p:cNvPr id="7" name="Imagen 6">
            <a:extLst>
              <a:ext uri="{FF2B5EF4-FFF2-40B4-BE49-F238E27FC236}">
                <a16:creationId xmlns:a16="http://schemas.microsoft.com/office/drawing/2014/main" id="{6A9C8389-7C6A-4812-B148-0267BB8812DA}"/>
              </a:ext>
            </a:extLst>
          </p:cNvPr>
          <p:cNvPicPr>
            <a:picLocks noChangeAspect="1"/>
          </p:cNvPicPr>
          <p:nvPr/>
        </p:nvPicPr>
        <p:blipFill>
          <a:blip r:embed="rId2"/>
          <a:stretch>
            <a:fillRect/>
          </a:stretch>
        </p:blipFill>
        <p:spPr>
          <a:xfrm>
            <a:off x="10755688" y="108857"/>
            <a:ext cx="1238192" cy="924024"/>
          </a:xfrm>
          <a:prstGeom prst="rect">
            <a:avLst/>
          </a:prstGeom>
        </p:spPr>
      </p:pic>
      <p:sp>
        <p:nvSpPr>
          <p:cNvPr id="9" name="Título 1">
            <a:extLst>
              <a:ext uri="{FF2B5EF4-FFF2-40B4-BE49-F238E27FC236}">
                <a16:creationId xmlns:a16="http://schemas.microsoft.com/office/drawing/2014/main" id="{A3103B50-3BF7-4AB7-B6E3-81CEBBB11907}"/>
              </a:ext>
            </a:extLst>
          </p:cNvPr>
          <p:cNvSpPr>
            <a:spLocks noGrp="1"/>
          </p:cNvSpPr>
          <p:nvPr>
            <p:ph type="title"/>
          </p:nvPr>
        </p:nvSpPr>
        <p:spPr>
          <a:xfrm>
            <a:off x="422787" y="151685"/>
            <a:ext cx="10292384" cy="1325563"/>
          </a:xfrm>
        </p:spPr>
        <p:txBody>
          <a:bodyPr>
            <a:normAutofit/>
          </a:bodyPr>
          <a:lstStyle/>
          <a:p>
            <a:r>
              <a:rPr lang="es-CL" sz="4800" dirty="0">
                <a:solidFill>
                  <a:schemeClr val="accent5">
                    <a:lumMod val="75000"/>
                  </a:schemeClr>
                </a:solidFill>
                <a:latin typeface="+mn-lt"/>
              </a:rPr>
              <a:t>Algunos ejemplos de los Textos</a:t>
            </a:r>
          </a:p>
        </p:txBody>
      </p:sp>
      <p:pic>
        <p:nvPicPr>
          <p:cNvPr id="5" name="Imagen 4">
            <a:extLst>
              <a:ext uri="{FF2B5EF4-FFF2-40B4-BE49-F238E27FC236}">
                <a16:creationId xmlns:a16="http://schemas.microsoft.com/office/drawing/2014/main" id="{89CE3EE5-1907-4222-8700-DF8AF87DC1C4}"/>
              </a:ext>
            </a:extLst>
          </p:cNvPr>
          <p:cNvPicPr>
            <a:picLocks noChangeAspect="1"/>
          </p:cNvPicPr>
          <p:nvPr/>
        </p:nvPicPr>
        <p:blipFill>
          <a:blip r:embed="rId3"/>
          <a:stretch>
            <a:fillRect/>
          </a:stretch>
        </p:blipFill>
        <p:spPr>
          <a:xfrm>
            <a:off x="533624" y="1598289"/>
            <a:ext cx="6515042" cy="4327693"/>
          </a:xfrm>
          <a:prstGeom prst="rect">
            <a:avLst/>
          </a:prstGeom>
        </p:spPr>
      </p:pic>
      <p:pic>
        <p:nvPicPr>
          <p:cNvPr id="13" name="Imagen 12">
            <a:extLst>
              <a:ext uri="{FF2B5EF4-FFF2-40B4-BE49-F238E27FC236}">
                <a16:creationId xmlns:a16="http://schemas.microsoft.com/office/drawing/2014/main" id="{090A5FB8-E2FA-4E64-8670-720A55669F56}"/>
              </a:ext>
            </a:extLst>
          </p:cNvPr>
          <p:cNvPicPr>
            <a:picLocks noChangeAspect="1"/>
          </p:cNvPicPr>
          <p:nvPr/>
        </p:nvPicPr>
        <p:blipFill>
          <a:blip r:embed="rId4"/>
          <a:stretch>
            <a:fillRect/>
          </a:stretch>
        </p:blipFill>
        <p:spPr>
          <a:xfrm>
            <a:off x="7121236" y="2032000"/>
            <a:ext cx="4941455" cy="1573118"/>
          </a:xfrm>
          <a:prstGeom prst="rect">
            <a:avLst/>
          </a:prstGeom>
        </p:spPr>
      </p:pic>
    </p:spTree>
    <p:extLst>
      <p:ext uri="{BB962C8B-B14F-4D97-AF65-F5344CB8AC3E}">
        <p14:creationId xmlns:p14="http://schemas.microsoft.com/office/powerpoint/2010/main" val="276151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60433" y="785135"/>
            <a:ext cx="9973317" cy="560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4800" dirty="0">
                <a:solidFill>
                  <a:schemeClr val="accent5">
                    <a:lumMod val="75000"/>
                  </a:schemeClr>
                </a:solidFill>
                <a:latin typeface="+mn-lt"/>
              </a:rPr>
              <a:t>Pre-post test</a:t>
            </a:r>
          </a:p>
        </p:txBody>
      </p:sp>
      <p:sp>
        <p:nvSpPr>
          <p:cNvPr id="5" name="Marcador de contenido 2"/>
          <p:cNvSpPr txBox="1">
            <a:spLocks/>
          </p:cNvSpPr>
          <p:nvPr/>
        </p:nvSpPr>
        <p:spPr>
          <a:xfrm>
            <a:off x="660433" y="1977774"/>
            <a:ext cx="5935575" cy="3618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solidFill>
                  <a:schemeClr val="accent5">
                    <a:lumMod val="75000"/>
                  </a:schemeClr>
                </a:solidFill>
              </a:rPr>
              <a:t>El presente instrumento busca conocer los aprendizajes que se alcanzan durante la implementación del taller. </a:t>
            </a:r>
          </a:p>
          <a:p>
            <a:pPr marL="0" indent="0" algn="just">
              <a:buNone/>
            </a:pPr>
            <a:r>
              <a:rPr lang="es-MX" sz="2400" b="1" dirty="0">
                <a:solidFill>
                  <a:schemeClr val="accent5">
                    <a:lumMod val="75000"/>
                  </a:schemeClr>
                </a:solidFill>
              </a:rPr>
              <a:t>Se debe contestar dos veces</a:t>
            </a:r>
            <a:r>
              <a:rPr lang="es-MX" sz="2400" dirty="0">
                <a:solidFill>
                  <a:schemeClr val="accent5">
                    <a:lumMod val="75000"/>
                  </a:schemeClr>
                </a:solidFill>
              </a:rPr>
              <a:t>: uno al </a:t>
            </a:r>
            <a:r>
              <a:rPr lang="es-MX" sz="2400" u="sng" dirty="0">
                <a:solidFill>
                  <a:schemeClr val="accent5">
                    <a:lumMod val="75000"/>
                  </a:schemeClr>
                </a:solidFill>
              </a:rPr>
              <a:t>comienzo</a:t>
            </a:r>
            <a:r>
              <a:rPr lang="es-MX" sz="2400" dirty="0">
                <a:solidFill>
                  <a:schemeClr val="accent5">
                    <a:lumMod val="75000"/>
                  </a:schemeClr>
                </a:solidFill>
              </a:rPr>
              <a:t> de cada sesión y otra, </a:t>
            </a:r>
            <a:r>
              <a:rPr lang="es-MX" sz="2400" u="sng" dirty="0">
                <a:solidFill>
                  <a:schemeClr val="accent5">
                    <a:lumMod val="75000"/>
                  </a:schemeClr>
                </a:solidFill>
              </a:rPr>
              <a:t>al finalizar</a:t>
            </a:r>
            <a:r>
              <a:rPr lang="es-MX" sz="2400" dirty="0">
                <a:solidFill>
                  <a:schemeClr val="accent5">
                    <a:lumMod val="75000"/>
                  </a:schemeClr>
                </a:solidFill>
              </a:rPr>
              <a:t> la experiencia. </a:t>
            </a:r>
          </a:p>
          <a:p>
            <a:pPr marL="0" indent="0" algn="just">
              <a:buNone/>
            </a:pPr>
            <a:r>
              <a:rPr lang="es-MX" sz="2400" dirty="0">
                <a:solidFill>
                  <a:schemeClr val="accent5">
                    <a:lumMod val="75000"/>
                  </a:schemeClr>
                </a:solidFill>
              </a:rPr>
              <a:t>Esta información será empleada para seguir mejorando los talleres diseñados por el programa. </a:t>
            </a:r>
            <a:endParaRPr lang="es-CL" sz="2400" dirty="0">
              <a:solidFill>
                <a:schemeClr val="accent5">
                  <a:lumMod val="75000"/>
                </a:schemeClr>
              </a:solidFill>
            </a:endParaRPr>
          </a:p>
          <a:p>
            <a:pPr marL="0" indent="0">
              <a:buNone/>
            </a:pPr>
            <a:endParaRPr lang="es-CL" sz="24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655" y="2495745"/>
            <a:ext cx="4148698" cy="2599850"/>
          </a:xfrm>
          <a:prstGeom prst="rect">
            <a:avLst/>
          </a:prstGeom>
        </p:spPr>
      </p:pic>
      <p:sp>
        <p:nvSpPr>
          <p:cNvPr id="11" name="Rectangle 6">
            <a:extLst>
              <a:ext uri="{FF2B5EF4-FFF2-40B4-BE49-F238E27FC236}">
                <a16:creationId xmlns:a16="http://schemas.microsoft.com/office/drawing/2014/main" id="{7FA3B4ED-EA1E-496B-AFE3-82680F859B2F}"/>
              </a:ext>
            </a:extLst>
          </p:cNvPr>
          <p:cNvSpPr>
            <a:spLocks noChangeArrowheads="1"/>
          </p:cNvSpPr>
          <p:nvPr/>
        </p:nvSpPr>
        <p:spPr bwMode="auto">
          <a:xfrm>
            <a:off x="660433" y="5859695"/>
            <a:ext cx="704879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rPr>
              <a:t>Link</a:t>
            </a: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pic>
        <p:nvPicPr>
          <p:cNvPr id="6" name="Imagen 5">
            <a:extLst>
              <a:ext uri="{FF2B5EF4-FFF2-40B4-BE49-F238E27FC236}">
                <a16:creationId xmlns:a16="http://schemas.microsoft.com/office/drawing/2014/main" id="{560BB8D9-CC44-4879-8985-945F23E234CB}"/>
              </a:ext>
            </a:extLst>
          </p:cNvPr>
          <p:cNvPicPr>
            <a:picLocks noChangeAspect="1"/>
          </p:cNvPicPr>
          <p:nvPr/>
        </p:nvPicPr>
        <p:blipFill>
          <a:blip r:embed="rId3"/>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80916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143FCF-05F6-42FC-BF3B-A4D8900E4D3D}"/>
              </a:ext>
            </a:extLst>
          </p:cNvPr>
          <p:cNvSpPr>
            <a:spLocks noGrp="1"/>
          </p:cNvSpPr>
          <p:nvPr>
            <p:ph type="title"/>
          </p:nvPr>
        </p:nvSpPr>
        <p:spPr>
          <a:xfrm>
            <a:off x="422787" y="151685"/>
            <a:ext cx="10292384" cy="1325563"/>
          </a:xfrm>
        </p:spPr>
        <p:txBody>
          <a:bodyPr>
            <a:normAutofit/>
          </a:bodyPr>
          <a:lstStyle/>
          <a:p>
            <a:r>
              <a:rPr lang="es-CL" sz="4800" dirty="0">
                <a:solidFill>
                  <a:schemeClr val="accent5">
                    <a:lumMod val="75000"/>
                  </a:schemeClr>
                </a:solidFill>
                <a:latin typeface="+mn-lt"/>
              </a:rPr>
              <a:t>Algunos ejemplos del Khan </a:t>
            </a:r>
            <a:r>
              <a:rPr lang="es-CL" sz="4800" dirty="0" err="1">
                <a:solidFill>
                  <a:schemeClr val="accent5">
                    <a:lumMod val="75000"/>
                  </a:schemeClr>
                </a:solidFill>
                <a:latin typeface="+mn-lt"/>
              </a:rPr>
              <a:t>Academy</a:t>
            </a:r>
            <a:endParaRPr lang="es-CL" sz="4800" dirty="0">
              <a:solidFill>
                <a:schemeClr val="accent5">
                  <a:lumMod val="75000"/>
                </a:schemeClr>
              </a:solidFill>
              <a:latin typeface="+mn-lt"/>
            </a:endParaRPr>
          </a:p>
        </p:txBody>
      </p:sp>
      <p:pic>
        <p:nvPicPr>
          <p:cNvPr id="5" name="Marcador de contenido 4">
            <a:extLst>
              <a:ext uri="{FF2B5EF4-FFF2-40B4-BE49-F238E27FC236}">
                <a16:creationId xmlns:a16="http://schemas.microsoft.com/office/drawing/2014/main" id="{43FC63C3-DE22-40C7-B2E5-C793E7C7A7D0}"/>
              </a:ext>
            </a:extLst>
          </p:cNvPr>
          <p:cNvPicPr>
            <a:picLocks noGrp="1" noChangeAspect="1"/>
          </p:cNvPicPr>
          <p:nvPr>
            <p:ph idx="1"/>
          </p:nvPr>
        </p:nvPicPr>
        <p:blipFill>
          <a:blip r:embed="rId2"/>
          <a:stretch>
            <a:fillRect/>
          </a:stretch>
        </p:blipFill>
        <p:spPr>
          <a:xfrm>
            <a:off x="613727" y="1477248"/>
            <a:ext cx="6489983" cy="2318544"/>
          </a:xfrm>
          <a:prstGeom prst="rect">
            <a:avLst/>
          </a:prstGeom>
        </p:spPr>
      </p:pic>
      <p:sp>
        <p:nvSpPr>
          <p:cNvPr id="6" name="CuadroTexto 5">
            <a:extLst>
              <a:ext uri="{FF2B5EF4-FFF2-40B4-BE49-F238E27FC236}">
                <a16:creationId xmlns:a16="http://schemas.microsoft.com/office/drawing/2014/main" id="{4C1F16A7-DB29-44E3-B75B-5E24197B52D4}"/>
              </a:ext>
            </a:extLst>
          </p:cNvPr>
          <p:cNvSpPr txBox="1"/>
          <p:nvPr/>
        </p:nvSpPr>
        <p:spPr>
          <a:xfrm>
            <a:off x="613727" y="3875188"/>
            <a:ext cx="5554616" cy="923330"/>
          </a:xfrm>
          <a:prstGeom prst="rect">
            <a:avLst/>
          </a:prstGeom>
          <a:noFill/>
        </p:spPr>
        <p:txBody>
          <a:bodyPr wrap="square" rtlCol="0">
            <a:spAutoFit/>
          </a:bodyPr>
          <a:lstStyle/>
          <a:p>
            <a:r>
              <a:rPr lang="es-CL" dirty="0">
                <a:hlinkClick r:id="rId3"/>
              </a:rPr>
              <a:t>https://es.khanacademy.org/math/ap-statistics/summarizing-quantitative-data-ap/measuring-center-quantitative/e/calculating-the-median</a:t>
            </a:r>
            <a:endParaRPr lang="es-CL" dirty="0"/>
          </a:p>
        </p:txBody>
      </p:sp>
      <p:pic>
        <p:nvPicPr>
          <p:cNvPr id="9" name="Imagen 8">
            <a:extLst>
              <a:ext uri="{FF2B5EF4-FFF2-40B4-BE49-F238E27FC236}">
                <a16:creationId xmlns:a16="http://schemas.microsoft.com/office/drawing/2014/main" id="{E4E4F477-D215-4754-9B5D-D44BBF9470B2}"/>
              </a:ext>
            </a:extLst>
          </p:cNvPr>
          <p:cNvPicPr>
            <a:picLocks noChangeAspect="1"/>
          </p:cNvPicPr>
          <p:nvPr/>
        </p:nvPicPr>
        <p:blipFill>
          <a:blip r:embed="rId4"/>
          <a:stretch>
            <a:fillRect/>
          </a:stretch>
        </p:blipFill>
        <p:spPr>
          <a:xfrm>
            <a:off x="6620819" y="1871100"/>
            <a:ext cx="5554616" cy="3115799"/>
          </a:xfrm>
          <a:prstGeom prst="rect">
            <a:avLst/>
          </a:prstGeom>
        </p:spPr>
      </p:pic>
      <p:sp>
        <p:nvSpPr>
          <p:cNvPr id="10" name="Rectángulo 9">
            <a:extLst>
              <a:ext uri="{FF2B5EF4-FFF2-40B4-BE49-F238E27FC236}">
                <a16:creationId xmlns:a16="http://schemas.microsoft.com/office/drawing/2014/main" id="{22DD57F6-28EE-48F9-9035-6E65F097AAFC}"/>
              </a:ext>
            </a:extLst>
          </p:cNvPr>
          <p:cNvSpPr/>
          <p:nvPr/>
        </p:nvSpPr>
        <p:spPr>
          <a:xfrm>
            <a:off x="6487886" y="4996003"/>
            <a:ext cx="6096000" cy="923330"/>
          </a:xfrm>
          <a:prstGeom prst="rect">
            <a:avLst/>
          </a:prstGeom>
        </p:spPr>
        <p:txBody>
          <a:bodyPr>
            <a:spAutoFit/>
          </a:bodyPr>
          <a:lstStyle/>
          <a:p>
            <a:r>
              <a:rPr lang="es-CL" dirty="0">
                <a:hlinkClick r:id="rId5"/>
              </a:rPr>
              <a:t>https://es.khanacademy.org/math/pre-algebra/pre-algebra-math-reasoning/pre-algebra-representing-data/v/ways-to-represent-data</a:t>
            </a:r>
            <a:endParaRPr lang="es-CL" dirty="0"/>
          </a:p>
        </p:txBody>
      </p:sp>
      <p:sp>
        <p:nvSpPr>
          <p:cNvPr id="11" name="CuadroTexto 10">
            <a:extLst>
              <a:ext uri="{FF2B5EF4-FFF2-40B4-BE49-F238E27FC236}">
                <a16:creationId xmlns:a16="http://schemas.microsoft.com/office/drawing/2014/main" id="{E2A11DC5-07E2-4553-83F9-4763DE081A43}"/>
              </a:ext>
            </a:extLst>
          </p:cNvPr>
          <p:cNvSpPr txBox="1"/>
          <p:nvPr/>
        </p:nvSpPr>
        <p:spPr>
          <a:xfrm>
            <a:off x="8679543" y="6262042"/>
            <a:ext cx="3057888" cy="461665"/>
          </a:xfrm>
          <a:prstGeom prst="rect">
            <a:avLst/>
          </a:prstGeom>
          <a:noFill/>
        </p:spPr>
        <p:txBody>
          <a:bodyPr wrap="none" rtlCol="0">
            <a:spAutoFit/>
          </a:bodyPr>
          <a:lstStyle/>
          <a:p>
            <a:r>
              <a:rPr lang="es-CL" sz="2400" b="1" dirty="0">
                <a:solidFill>
                  <a:schemeClr val="accent5">
                    <a:lumMod val="75000"/>
                  </a:schemeClr>
                </a:solidFill>
                <a:latin typeface="Times New Roman" panose="02020603050405020304" pitchFamily="18" charset="0"/>
                <a:cs typeface="Times New Roman" panose="02020603050405020304" pitchFamily="18" charset="0"/>
              </a:rPr>
              <a:t>(es.khanacademy.org)</a:t>
            </a:r>
          </a:p>
        </p:txBody>
      </p:sp>
      <p:pic>
        <p:nvPicPr>
          <p:cNvPr id="12" name="Imagen 11">
            <a:extLst>
              <a:ext uri="{FF2B5EF4-FFF2-40B4-BE49-F238E27FC236}">
                <a16:creationId xmlns:a16="http://schemas.microsoft.com/office/drawing/2014/main" id="{345BD9A4-9BB3-4C21-974D-4C4C803A5285}"/>
              </a:ext>
            </a:extLst>
          </p:cNvPr>
          <p:cNvPicPr>
            <a:picLocks noChangeAspect="1"/>
          </p:cNvPicPr>
          <p:nvPr/>
        </p:nvPicPr>
        <p:blipFill>
          <a:blip r:embed="rId6"/>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2414652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701F946-E747-4438-804B-A325EAC99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5"/>
            <a:ext cx="12192000" cy="6812462"/>
          </a:xfrm>
          <a:prstGeom prst="rect">
            <a:avLst/>
          </a:prstGeom>
        </p:spPr>
      </p:pic>
      <p:sp>
        <p:nvSpPr>
          <p:cNvPr id="2" name="Título 1">
            <a:extLst>
              <a:ext uri="{FF2B5EF4-FFF2-40B4-BE49-F238E27FC236}">
                <a16:creationId xmlns:a16="http://schemas.microsoft.com/office/drawing/2014/main" id="{4C7C3F86-1B31-470D-BC15-9E71826AF34A}"/>
              </a:ext>
            </a:extLst>
          </p:cNvPr>
          <p:cNvSpPr>
            <a:spLocks noGrp="1"/>
          </p:cNvSpPr>
          <p:nvPr>
            <p:ph type="title"/>
          </p:nvPr>
        </p:nvSpPr>
        <p:spPr>
          <a:xfrm>
            <a:off x="838200" y="2315652"/>
            <a:ext cx="10515600" cy="2226696"/>
          </a:xfrm>
        </p:spPr>
        <p:txBody>
          <a:bodyPr>
            <a:noAutofit/>
          </a:bodyPr>
          <a:lstStyle/>
          <a:p>
            <a:pPr algn="ctr"/>
            <a:r>
              <a:rPr lang="es-CL" sz="6000" b="1" dirty="0">
                <a:solidFill>
                  <a:schemeClr val="bg1"/>
                </a:solidFill>
              </a:rPr>
              <a:t>Institucionalización y Evaluación</a:t>
            </a:r>
          </a:p>
        </p:txBody>
      </p:sp>
    </p:spTree>
    <p:extLst>
      <p:ext uri="{BB962C8B-B14F-4D97-AF65-F5344CB8AC3E}">
        <p14:creationId xmlns:p14="http://schemas.microsoft.com/office/powerpoint/2010/main" val="156678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7BE17F-3EDC-4B28-8E6B-149A8093143B}"/>
              </a:ext>
            </a:extLst>
          </p:cNvPr>
          <p:cNvSpPr>
            <a:spLocks noGrp="1"/>
          </p:cNvSpPr>
          <p:nvPr>
            <p:ph type="title"/>
          </p:nvPr>
        </p:nvSpPr>
        <p:spPr>
          <a:xfrm>
            <a:off x="838200" y="2766218"/>
            <a:ext cx="10515600" cy="1325563"/>
          </a:xfrm>
        </p:spPr>
        <p:txBody>
          <a:bodyPr>
            <a:normAutofit/>
          </a:bodyPr>
          <a:lstStyle/>
          <a:p>
            <a:pPr algn="ctr"/>
            <a:r>
              <a:rPr lang="es-CL" sz="6000" b="1" dirty="0">
                <a:solidFill>
                  <a:schemeClr val="accent5">
                    <a:lumMod val="75000"/>
                  </a:schemeClr>
                </a:solidFill>
              </a:rPr>
              <a:t>Apliquemos lo aprendido</a:t>
            </a:r>
          </a:p>
        </p:txBody>
      </p:sp>
      <p:pic>
        <p:nvPicPr>
          <p:cNvPr id="5" name="Imagen 4">
            <a:extLst>
              <a:ext uri="{FF2B5EF4-FFF2-40B4-BE49-F238E27FC236}">
                <a16:creationId xmlns:a16="http://schemas.microsoft.com/office/drawing/2014/main" id="{E1232878-B856-485A-B5C8-E6A8673C8D9C}"/>
              </a:ext>
            </a:extLst>
          </p:cNvPr>
          <p:cNvPicPr>
            <a:picLocks noChangeAspect="1"/>
          </p:cNvPicPr>
          <p:nvPr/>
        </p:nvPicPr>
        <p:blipFill>
          <a:blip r:embed="rId2"/>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2606640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Un hermoso guardián del zoológico sosteniendo un palo y agitando ...">
            <a:extLst>
              <a:ext uri="{FF2B5EF4-FFF2-40B4-BE49-F238E27FC236}">
                <a16:creationId xmlns:a16="http://schemas.microsoft.com/office/drawing/2014/main" id="{12CF6502-1350-4015-9378-C216C8EFA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72" y="1778636"/>
            <a:ext cx="1981200" cy="330072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E76764E-95D0-467C-A6F1-14E3331F4BDE}"/>
              </a:ext>
            </a:extLst>
          </p:cNvPr>
          <p:cNvSpPr>
            <a:spLocks noGrp="1"/>
          </p:cNvSpPr>
          <p:nvPr>
            <p:ph type="title"/>
          </p:nvPr>
        </p:nvSpPr>
        <p:spPr>
          <a:xfrm>
            <a:off x="799072" y="267063"/>
            <a:ext cx="10962749" cy="924026"/>
          </a:xfrm>
        </p:spPr>
        <p:txBody>
          <a:bodyPr>
            <a:noAutofit/>
          </a:bodyPr>
          <a:lstStyle/>
          <a:p>
            <a:r>
              <a:rPr lang="es-CL" dirty="0">
                <a:solidFill>
                  <a:schemeClr val="accent5">
                    <a:lumMod val="75000"/>
                  </a:schemeClr>
                </a:solidFill>
                <a:latin typeface="+mn-lt"/>
              </a:rPr>
              <a:t>Actividad 2: Ayudando en el Zoo</a:t>
            </a:r>
          </a:p>
        </p:txBody>
      </p:sp>
      <p:sp>
        <p:nvSpPr>
          <p:cNvPr id="4" name="CuadroTexto 3">
            <a:extLst>
              <a:ext uri="{FF2B5EF4-FFF2-40B4-BE49-F238E27FC236}">
                <a16:creationId xmlns:a16="http://schemas.microsoft.com/office/drawing/2014/main" id="{09E26813-0FB4-4120-BB19-F2A0C49022E9}"/>
              </a:ext>
            </a:extLst>
          </p:cNvPr>
          <p:cNvSpPr txBox="1"/>
          <p:nvPr/>
        </p:nvSpPr>
        <p:spPr>
          <a:xfrm>
            <a:off x="6870546" y="5915995"/>
            <a:ext cx="4891275" cy="400110"/>
          </a:xfrm>
          <a:prstGeom prst="rect">
            <a:avLst/>
          </a:prstGeom>
          <a:noFill/>
        </p:spPr>
        <p:txBody>
          <a:bodyPr wrap="none" rtlCol="0">
            <a:spAutoFit/>
          </a:bodyPr>
          <a:lstStyle/>
          <a:p>
            <a:r>
              <a:rPr lang="es-CL" sz="2000" b="1" dirty="0">
                <a:solidFill>
                  <a:schemeClr val="accent5">
                    <a:lumMod val="75000"/>
                  </a:schemeClr>
                </a:solidFill>
                <a:latin typeface="Times New Roman" panose="02020603050405020304" pitchFamily="18" charset="0"/>
                <a:cs typeface="Times New Roman" panose="02020603050405020304" pitchFamily="18" charset="0"/>
              </a:rPr>
              <a:t>(</a:t>
            </a:r>
            <a:r>
              <a:rPr lang="es-CL" sz="2000" b="1" dirty="0" err="1">
                <a:solidFill>
                  <a:schemeClr val="accent5">
                    <a:lumMod val="75000"/>
                  </a:schemeClr>
                </a:solidFill>
                <a:latin typeface="Times New Roman" panose="02020603050405020304" pitchFamily="18" charset="0"/>
                <a:cs typeface="Times New Roman" panose="02020603050405020304" pitchFamily="18" charset="0"/>
              </a:rPr>
              <a:t>Aisling</a:t>
            </a:r>
            <a:r>
              <a:rPr lang="es-CL" sz="2000" b="1" dirty="0">
                <a:solidFill>
                  <a:schemeClr val="accent5">
                    <a:lumMod val="75000"/>
                  </a:schemeClr>
                </a:solidFill>
                <a:latin typeface="Times New Roman" panose="02020603050405020304" pitchFamily="18" charset="0"/>
                <a:cs typeface="Times New Roman" panose="02020603050405020304" pitchFamily="18" charset="0"/>
              </a:rPr>
              <a:t> </a:t>
            </a:r>
            <a:r>
              <a:rPr lang="es-CL" sz="2000" b="1" dirty="0" err="1">
                <a:solidFill>
                  <a:schemeClr val="accent5">
                    <a:lumMod val="75000"/>
                  </a:schemeClr>
                </a:solidFill>
                <a:latin typeface="Times New Roman" panose="02020603050405020304" pitchFamily="18" charset="0"/>
                <a:cs typeface="Times New Roman" panose="02020603050405020304" pitchFamily="18" charset="0"/>
              </a:rPr>
              <a:t>Leavy</a:t>
            </a:r>
            <a:r>
              <a:rPr lang="es-CL" sz="2000" b="1" dirty="0">
                <a:solidFill>
                  <a:schemeClr val="accent5">
                    <a:lumMod val="75000"/>
                  </a:schemeClr>
                </a:solidFill>
                <a:latin typeface="Times New Roman" panose="02020603050405020304" pitchFamily="18" charset="0"/>
                <a:cs typeface="Times New Roman" panose="02020603050405020304" pitchFamily="18" charset="0"/>
              </a:rPr>
              <a:t> &amp; </a:t>
            </a:r>
            <a:r>
              <a:rPr lang="es-CL" sz="2000" b="1" dirty="0" err="1">
                <a:solidFill>
                  <a:schemeClr val="accent5">
                    <a:lumMod val="75000"/>
                  </a:schemeClr>
                </a:solidFill>
                <a:latin typeface="Times New Roman" panose="02020603050405020304" pitchFamily="18" charset="0"/>
                <a:cs typeface="Times New Roman" panose="02020603050405020304" pitchFamily="18" charset="0"/>
              </a:rPr>
              <a:t>Mairead</a:t>
            </a:r>
            <a:r>
              <a:rPr lang="es-CL" sz="2000" b="1" dirty="0">
                <a:solidFill>
                  <a:schemeClr val="accent5">
                    <a:lumMod val="75000"/>
                  </a:schemeClr>
                </a:solidFill>
                <a:latin typeface="Times New Roman" panose="02020603050405020304" pitchFamily="18" charset="0"/>
                <a:cs typeface="Times New Roman" panose="02020603050405020304" pitchFamily="18" charset="0"/>
              </a:rPr>
              <a:t> </a:t>
            </a:r>
            <a:r>
              <a:rPr lang="es-CL" sz="2000" b="1" dirty="0" err="1">
                <a:solidFill>
                  <a:schemeClr val="accent5">
                    <a:lumMod val="75000"/>
                  </a:schemeClr>
                </a:solidFill>
                <a:latin typeface="Times New Roman" panose="02020603050405020304" pitchFamily="18" charset="0"/>
                <a:cs typeface="Times New Roman" panose="02020603050405020304" pitchFamily="18" charset="0"/>
              </a:rPr>
              <a:t>Hourigan</a:t>
            </a:r>
            <a:r>
              <a:rPr lang="es-CL" sz="2000" b="1" dirty="0">
                <a:solidFill>
                  <a:schemeClr val="accent5">
                    <a:lumMod val="75000"/>
                  </a:schemeClr>
                </a:solidFill>
                <a:latin typeface="Times New Roman" panose="02020603050405020304" pitchFamily="18" charset="0"/>
                <a:cs typeface="Times New Roman" panose="02020603050405020304" pitchFamily="18" charset="0"/>
              </a:rPr>
              <a:t>, 2017)</a:t>
            </a:r>
          </a:p>
        </p:txBody>
      </p:sp>
      <p:pic>
        <p:nvPicPr>
          <p:cNvPr id="9" name="Imagen 8">
            <a:extLst>
              <a:ext uri="{FF2B5EF4-FFF2-40B4-BE49-F238E27FC236}">
                <a16:creationId xmlns:a16="http://schemas.microsoft.com/office/drawing/2014/main" id="{DC2426D2-930A-43BA-A855-CE2208051210}"/>
              </a:ext>
            </a:extLst>
          </p:cNvPr>
          <p:cNvPicPr>
            <a:picLocks noChangeAspect="1"/>
          </p:cNvPicPr>
          <p:nvPr/>
        </p:nvPicPr>
        <p:blipFill>
          <a:blip r:embed="rId3"/>
          <a:stretch>
            <a:fillRect/>
          </a:stretch>
        </p:blipFill>
        <p:spPr>
          <a:xfrm>
            <a:off x="10755688" y="108857"/>
            <a:ext cx="1238192" cy="924024"/>
          </a:xfrm>
          <a:prstGeom prst="rect">
            <a:avLst/>
          </a:prstGeom>
        </p:spPr>
      </p:pic>
      <p:pic>
        <p:nvPicPr>
          <p:cNvPr id="5" name="Imagen 4">
            <a:extLst>
              <a:ext uri="{FF2B5EF4-FFF2-40B4-BE49-F238E27FC236}">
                <a16:creationId xmlns:a16="http://schemas.microsoft.com/office/drawing/2014/main" id="{35B0C985-615E-4554-AF08-2C7E56F733FF}"/>
              </a:ext>
            </a:extLst>
          </p:cNvPr>
          <p:cNvPicPr>
            <a:picLocks noChangeAspect="1"/>
          </p:cNvPicPr>
          <p:nvPr/>
        </p:nvPicPr>
        <p:blipFill>
          <a:blip r:embed="rId4"/>
          <a:stretch>
            <a:fillRect/>
          </a:stretch>
        </p:blipFill>
        <p:spPr>
          <a:xfrm>
            <a:off x="5686050" y="1914339"/>
            <a:ext cx="5762625" cy="3371850"/>
          </a:xfrm>
          <a:prstGeom prst="rect">
            <a:avLst/>
          </a:prstGeom>
        </p:spPr>
      </p:pic>
      <p:graphicFrame>
        <p:nvGraphicFramePr>
          <p:cNvPr id="8" name="Tabla 8">
            <a:extLst>
              <a:ext uri="{FF2B5EF4-FFF2-40B4-BE49-F238E27FC236}">
                <a16:creationId xmlns:a16="http://schemas.microsoft.com/office/drawing/2014/main" id="{B8D54C2F-0F48-4FD3-B5A6-67046854F5A8}"/>
              </a:ext>
            </a:extLst>
          </p:cNvPr>
          <p:cNvGraphicFramePr>
            <a:graphicFrameLocks noGrp="1"/>
          </p:cNvGraphicFramePr>
          <p:nvPr>
            <p:extLst>
              <p:ext uri="{D42A27DB-BD31-4B8C-83A1-F6EECF244321}">
                <p14:modId xmlns:p14="http://schemas.microsoft.com/office/powerpoint/2010/main" val="215431668"/>
              </p:ext>
            </p:extLst>
          </p:nvPr>
        </p:nvGraphicFramePr>
        <p:xfrm>
          <a:off x="1795840" y="1278341"/>
          <a:ext cx="9786155" cy="4643846"/>
        </p:xfrm>
        <a:graphic>
          <a:graphicData uri="http://schemas.openxmlformats.org/drawingml/2006/table">
            <a:tbl>
              <a:tblPr firstRow="1" bandRow="1">
                <a:tableStyleId>{5940675A-B579-460E-94D1-54222C63F5DA}</a:tableStyleId>
              </a:tblPr>
              <a:tblGrid>
                <a:gridCol w="3715658">
                  <a:extLst>
                    <a:ext uri="{9D8B030D-6E8A-4147-A177-3AD203B41FA5}">
                      <a16:colId xmlns:a16="http://schemas.microsoft.com/office/drawing/2014/main" val="1132614727"/>
                    </a:ext>
                  </a:extLst>
                </a:gridCol>
                <a:gridCol w="6070497">
                  <a:extLst>
                    <a:ext uri="{9D8B030D-6E8A-4147-A177-3AD203B41FA5}">
                      <a16:colId xmlns:a16="http://schemas.microsoft.com/office/drawing/2014/main" val="69014032"/>
                    </a:ext>
                  </a:extLst>
                </a:gridCol>
              </a:tblGrid>
              <a:tr h="4643846">
                <a:tc>
                  <a: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lang="es-CL" sz="2000" i="0" dirty="0">
                          <a:solidFill>
                            <a:schemeClr val="accent5">
                              <a:lumMod val="75000"/>
                            </a:schemeClr>
                          </a:solidFill>
                          <a:latin typeface="+mn-lt"/>
                          <a:cs typeface="Times New Roman" panose="02020603050405020304" pitchFamily="18" charset="0"/>
                        </a:rPr>
                        <a:t>Estoy diseñando un nuevo zoológico, desafortunadamente, no hay suficientes recintos para mantener a todos los animales separados, así que tenemos que agruparlos de alguna manera.</a:t>
                      </a:r>
                    </a:p>
                    <a:p>
                      <a:pPr marL="0" marR="0" lvl="0" indent="0" algn="just" defTabSz="914400" rtl="0" eaLnBrk="1" fontAlgn="auto" latinLnBrk="0" hangingPunct="1">
                        <a:lnSpc>
                          <a:spcPct val="100000"/>
                        </a:lnSpc>
                        <a:spcBef>
                          <a:spcPts val="600"/>
                        </a:spcBef>
                        <a:spcAft>
                          <a:spcPts val="600"/>
                        </a:spcAft>
                        <a:buClrTx/>
                        <a:buSzTx/>
                        <a:buFontTx/>
                        <a:buNone/>
                        <a:tabLst/>
                        <a:defRPr/>
                      </a:pPr>
                      <a:r>
                        <a:rPr lang="es-CL" sz="2000" i="0" dirty="0">
                          <a:solidFill>
                            <a:schemeClr val="accent5">
                              <a:lumMod val="75000"/>
                            </a:schemeClr>
                          </a:solidFill>
                          <a:latin typeface="+mn-lt"/>
                          <a:cs typeface="Times New Roman" panose="02020603050405020304" pitchFamily="18" charset="0"/>
                        </a:rPr>
                        <a:t>Para hacer esto necesito de tu ayuda! voy a pedirles que miren a los animales y me </a:t>
                      </a:r>
                      <a:r>
                        <a:rPr lang="es-CL" sz="2000" b="1" i="0" dirty="0">
                          <a:solidFill>
                            <a:schemeClr val="accent5">
                              <a:lumMod val="75000"/>
                            </a:schemeClr>
                          </a:solidFill>
                          <a:latin typeface="+mn-lt"/>
                          <a:cs typeface="Times New Roman" panose="02020603050405020304" pitchFamily="18" charset="0"/>
                        </a:rPr>
                        <a:t>ayuden a agruparlos</a:t>
                      </a:r>
                      <a:r>
                        <a:rPr lang="es-CL" sz="2000" i="0" dirty="0">
                          <a:solidFill>
                            <a:schemeClr val="accent5">
                              <a:lumMod val="75000"/>
                            </a:schemeClr>
                          </a:solidFill>
                          <a:latin typeface="+mn-lt"/>
                          <a:cs typeface="Times New Roman" panose="02020603050405020304" pitchFamily="18" charset="0"/>
                        </a:rPr>
                        <a:t>.  </a:t>
                      </a:r>
                    </a:p>
                    <a:p>
                      <a:endParaRPr lang="es-CL" dirty="0"/>
                    </a:p>
                  </a:txBody>
                  <a:tcPr/>
                </a:tc>
                <a:tc>
                  <a:txBody>
                    <a:bodyPr/>
                    <a:lstStyle/>
                    <a:p>
                      <a:endParaRPr lang="es-CL" dirty="0"/>
                    </a:p>
                  </a:txBody>
                  <a:tcPr/>
                </a:tc>
                <a:extLst>
                  <a:ext uri="{0D108BD9-81ED-4DB2-BD59-A6C34878D82A}">
                    <a16:rowId xmlns:a16="http://schemas.microsoft.com/office/drawing/2014/main" val="101711455"/>
                  </a:ext>
                </a:extLst>
              </a:tr>
            </a:tbl>
          </a:graphicData>
        </a:graphic>
      </p:graphicFrame>
    </p:spTree>
    <p:extLst>
      <p:ext uri="{BB962C8B-B14F-4D97-AF65-F5344CB8AC3E}">
        <p14:creationId xmlns:p14="http://schemas.microsoft.com/office/powerpoint/2010/main" val="3177587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AA23F-CA8E-443F-9BBF-3ABFF5FEE5A8}"/>
              </a:ext>
            </a:extLst>
          </p:cNvPr>
          <p:cNvSpPr>
            <a:spLocks noGrp="1"/>
          </p:cNvSpPr>
          <p:nvPr>
            <p:ph type="title"/>
          </p:nvPr>
        </p:nvSpPr>
        <p:spPr/>
        <p:txBody>
          <a:bodyPr>
            <a:normAutofit/>
          </a:bodyPr>
          <a:lstStyle/>
          <a:p>
            <a:r>
              <a:rPr lang="es-CL" b="1" dirty="0">
                <a:solidFill>
                  <a:schemeClr val="accent5">
                    <a:lumMod val="75000"/>
                  </a:schemeClr>
                </a:solidFill>
                <a:latin typeface="+mn-lt"/>
              </a:rPr>
              <a:t>¿Cómo lo harían tus estudiantes?</a:t>
            </a:r>
          </a:p>
        </p:txBody>
      </p:sp>
      <p:pic>
        <p:nvPicPr>
          <p:cNvPr id="8" name="Imagen 7">
            <a:extLst>
              <a:ext uri="{FF2B5EF4-FFF2-40B4-BE49-F238E27FC236}">
                <a16:creationId xmlns:a16="http://schemas.microsoft.com/office/drawing/2014/main" id="{13B251C0-8D87-46AE-A5CA-79888667ED29}"/>
              </a:ext>
            </a:extLst>
          </p:cNvPr>
          <p:cNvPicPr>
            <a:picLocks noChangeAspect="1"/>
          </p:cNvPicPr>
          <p:nvPr/>
        </p:nvPicPr>
        <p:blipFill>
          <a:blip r:embed="rId2"/>
          <a:stretch>
            <a:fillRect/>
          </a:stretch>
        </p:blipFill>
        <p:spPr>
          <a:xfrm>
            <a:off x="1223962" y="1341252"/>
            <a:ext cx="9744075" cy="5410200"/>
          </a:xfrm>
          <a:prstGeom prst="rect">
            <a:avLst/>
          </a:prstGeom>
        </p:spPr>
      </p:pic>
      <p:pic>
        <p:nvPicPr>
          <p:cNvPr id="6" name="Imagen 5">
            <a:extLst>
              <a:ext uri="{FF2B5EF4-FFF2-40B4-BE49-F238E27FC236}">
                <a16:creationId xmlns:a16="http://schemas.microsoft.com/office/drawing/2014/main" id="{EE67FD3D-16D1-41C2-BB06-46A308EDDF56}"/>
              </a:ext>
            </a:extLst>
          </p:cNvPr>
          <p:cNvPicPr>
            <a:picLocks noChangeAspect="1"/>
          </p:cNvPicPr>
          <p:nvPr/>
        </p:nvPicPr>
        <p:blipFill>
          <a:blip r:embed="rId3"/>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2942003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899EA3-8E68-4D10-A167-69218667A423}"/>
              </a:ext>
            </a:extLst>
          </p:cNvPr>
          <p:cNvSpPr>
            <a:spLocks noGrp="1"/>
          </p:cNvSpPr>
          <p:nvPr>
            <p:ph idx="1"/>
          </p:nvPr>
        </p:nvSpPr>
        <p:spPr>
          <a:xfrm>
            <a:off x="1354908" y="1375819"/>
            <a:ext cx="9482183" cy="1643151"/>
          </a:xfrm>
        </p:spPr>
        <p:txBody>
          <a:bodyPr>
            <a:normAutofit lnSpcReduction="10000"/>
          </a:bodyPr>
          <a:lstStyle/>
          <a:p>
            <a:pPr marL="0" indent="0" algn="ctr">
              <a:buNone/>
            </a:pPr>
            <a:r>
              <a:rPr lang="es-CL" sz="6000" b="1" dirty="0">
                <a:solidFill>
                  <a:schemeClr val="accent5">
                    <a:lumMod val="75000"/>
                  </a:schemeClr>
                </a:solidFill>
                <a:latin typeface="+mj-lt"/>
                <a:ea typeface="+mj-ea"/>
                <a:cs typeface="+mj-cs"/>
              </a:rPr>
              <a:t>¿Qué conceptos matemáticos están en juego en la situación?</a:t>
            </a:r>
          </a:p>
        </p:txBody>
      </p:sp>
      <p:pic>
        <p:nvPicPr>
          <p:cNvPr id="5" name="Imagen 4">
            <a:extLst>
              <a:ext uri="{FF2B5EF4-FFF2-40B4-BE49-F238E27FC236}">
                <a16:creationId xmlns:a16="http://schemas.microsoft.com/office/drawing/2014/main" id="{847A18DF-6936-4BD9-B7DF-D35529D35183}"/>
              </a:ext>
            </a:extLst>
          </p:cNvPr>
          <p:cNvPicPr>
            <a:picLocks noChangeAspect="1"/>
          </p:cNvPicPr>
          <p:nvPr/>
        </p:nvPicPr>
        <p:blipFill>
          <a:blip r:embed="rId2"/>
          <a:stretch>
            <a:fillRect/>
          </a:stretch>
        </p:blipFill>
        <p:spPr>
          <a:xfrm>
            <a:off x="10755688" y="108857"/>
            <a:ext cx="1238192" cy="924024"/>
          </a:xfrm>
          <a:prstGeom prst="rect">
            <a:avLst/>
          </a:prstGeom>
        </p:spPr>
      </p:pic>
      <p:sp>
        <p:nvSpPr>
          <p:cNvPr id="4" name="Marcador de contenido 2">
            <a:extLst>
              <a:ext uri="{FF2B5EF4-FFF2-40B4-BE49-F238E27FC236}">
                <a16:creationId xmlns:a16="http://schemas.microsoft.com/office/drawing/2014/main" id="{A692A8E0-1262-4AE4-AAF4-17FCDD2D1C09}"/>
              </a:ext>
            </a:extLst>
          </p:cNvPr>
          <p:cNvSpPr txBox="1">
            <a:spLocks/>
          </p:cNvSpPr>
          <p:nvPr/>
        </p:nvSpPr>
        <p:spPr>
          <a:xfrm>
            <a:off x="518159" y="3839031"/>
            <a:ext cx="11155680" cy="1929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L" sz="6000" b="1" dirty="0">
                <a:solidFill>
                  <a:schemeClr val="accent5">
                    <a:lumMod val="75000"/>
                  </a:schemeClr>
                </a:solidFill>
                <a:latin typeface="+mj-lt"/>
                <a:ea typeface="+mj-ea"/>
                <a:cs typeface="+mj-cs"/>
              </a:rPr>
              <a:t>Identifica las partes del ciclo PPDAC en la actividad realizada.</a:t>
            </a:r>
          </a:p>
        </p:txBody>
      </p:sp>
    </p:spTree>
    <p:extLst>
      <p:ext uri="{BB962C8B-B14F-4D97-AF65-F5344CB8AC3E}">
        <p14:creationId xmlns:p14="http://schemas.microsoft.com/office/powerpoint/2010/main" val="199645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3F8FCA-5BAA-44D5-8078-D9920DFF6756}"/>
              </a:ext>
            </a:extLst>
          </p:cNvPr>
          <p:cNvSpPr>
            <a:spLocks noGrp="1"/>
          </p:cNvSpPr>
          <p:nvPr>
            <p:ph type="title"/>
          </p:nvPr>
        </p:nvSpPr>
        <p:spPr>
          <a:xfrm>
            <a:off x="533400" y="352684"/>
            <a:ext cx="10515600" cy="1325563"/>
          </a:xfrm>
        </p:spPr>
        <p:txBody>
          <a:bodyPr>
            <a:normAutofit/>
          </a:bodyPr>
          <a:lstStyle/>
          <a:p>
            <a:r>
              <a:rPr lang="es-CL" dirty="0">
                <a:solidFill>
                  <a:schemeClr val="accent5">
                    <a:lumMod val="75000"/>
                  </a:schemeClr>
                </a:solidFill>
                <a:latin typeface="+mn-lt"/>
              </a:rPr>
              <a:t>Resultados de la Investigación</a:t>
            </a:r>
            <a:endParaRPr lang="es-CL" sz="32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BAEAF5CE-FA65-4454-A9E3-97677893B17A}"/>
              </a:ext>
            </a:extLst>
          </p:cNvPr>
          <p:cNvSpPr>
            <a:spLocks noGrp="1"/>
          </p:cNvSpPr>
          <p:nvPr>
            <p:ph idx="1"/>
          </p:nvPr>
        </p:nvSpPr>
        <p:spPr>
          <a:xfrm>
            <a:off x="838200" y="1475104"/>
            <a:ext cx="10515600" cy="5200015"/>
          </a:xfrm>
        </p:spPr>
        <p:txBody>
          <a:bodyPr>
            <a:normAutofit fontScale="92500" lnSpcReduction="10000"/>
          </a:bodyPr>
          <a:lstStyle/>
          <a:p>
            <a:pPr algn="just">
              <a:spcBef>
                <a:spcPts val="600"/>
              </a:spcBef>
              <a:spcAft>
                <a:spcPts val="600"/>
              </a:spcAft>
            </a:pPr>
            <a:r>
              <a:rPr lang="es-CL" dirty="0">
                <a:solidFill>
                  <a:schemeClr val="accent5">
                    <a:lumMod val="75000"/>
                  </a:schemeClr>
                </a:solidFill>
                <a:cs typeface="Times New Roman" panose="02020603050405020304" pitchFamily="18" charset="0"/>
              </a:rPr>
              <a:t>El análisis de los datos reveló que los niños (5-6 años) respondieron fácilmente a la situación de clasificación, </a:t>
            </a:r>
            <a:r>
              <a:rPr lang="es-CL" b="1" u="sng" dirty="0">
                <a:solidFill>
                  <a:schemeClr val="accent5">
                    <a:lumMod val="75000"/>
                  </a:schemeClr>
                </a:solidFill>
                <a:cs typeface="Times New Roman" panose="02020603050405020304" pitchFamily="18" charset="0"/>
              </a:rPr>
              <a:t>dialogando</a:t>
            </a:r>
            <a:r>
              <a:rPr lang="es-CL" dirty="0">
                <a:solidFill>
                  <a:schemeClr val="accent5">
                    <a:lumMod val="75000"/>
                  </a:schemeClr>
                </a:solidFill>
                <a:cs typeface="Times New Roman" panose="02020603050405020304" pitchFamily="18" charset="0"/>
              </a:rPr>
              <a:t> entre ellos para la </a:t>
            </a:r>
            <a:r>
              <a:rPr lang="es-CL" b="1" u="sng" dirty="0">
                <a:solidFill>
                  <a:schemeClr val="accent5">
                    <a:lumMod val="75000"/>
                  </a:schemeClr>
                </a:solidFill>
                <a:cs typeface="Times New Roman" panose="02020603050405020304" pitchFamily="18" charset="0"/>
              </a:rPr>
              <a:t>selección apropiada al contexto</a:t>
            </a:r>
            <a:r>
              <a:rPr lang="es-CL" dirty="0">
                <a:solidFill>
                  <a:schemeClr val="accent5">
                    <a:lumMod val="75000"/>
                  </a:schemeClr>
                </a:solidFill>
                <a:cs typeface="Times New Roman" panose="02020603050405020304" pitchFamily="18" charset="0"/>
              </a:rPr>
              <a:t>.</a:t>
            </a:r>
          </a:p>
          <a:p>
            <a:pPr algn="just">
              <a:spcBef>
                <a:spcPts val="600"/>
              </a:spcBef>
              <a:spcAft>
                <a:spcPts val="600"/>
              </a:spcAft>
            </a:pPr>
            <a:r>
              <a:rPr lang="es-CL" dirty="0">
                <a:solidFill>
                  <a:schemeClr val="accent5">
                    <a:lumMod val="75000"/>
                  </a:schemeClr>
                </a:solidFill>
                <a:cs typeface="Times New Roman" panose="02020603050405020304" pitchFamily="18" charset="0"/>
              </a:rPr>
              <a:t>La selección de atributos y la posterior clasificación, sugieren que los niños demuestran la capacidad de identificar los </a:t>
            </a:r>
            <a:r>
              <a:rPr lang="es-CL" b="1" u="sng" dirty="0">
                <a:solidFill>
                  <a:schemeClr val="accent5">
                    <a:lumMod val="75000"/>
                  </a:schemeClr>
                </a:solidFill>
                <a:cs typeface="Times New Roman" panose="02020603050405020304" pitchFamily="18" charset="0"/>
              </a:rPr>
              <a:t>atributos compartidos </a:t>
            </a:r>
            <a:r>
              <a:rPr lang="es-CL" dirty="0">
                <a:solidFill>
                  <a:schemeClr val="accent5">
                    <a:lumMod val="75000"/>
                  </a:schemeClr>
                </a:solidFill>
                <a:cs typeface="Times New Roman" panose="02020603050405020304" pitchFamily="18" charset="0"/>
              </a:rPr>
              <a:t>entre los datos en lugar de limitarse a identificar los diversos atributos individuales.</a:t>
            </a:r>
          </a:p>
          <a:p>
            <a:pPr algn="just">
              <a:spcBef>
                <a:spcPts val="600"/>
              </a:spcBef>
              <a:spcAft>
                <a:spcPts val="600"/>
              </a:spcAft>
            </a:pPr>
            <a:r>
              <a:rPr lang="es-CL" dirty="0">
                <a:solidFill>
                  <a:schemeClr val="accent5">
                    <a:lumMod val="75000"/>
                  </a:schemeClr>
                </a:solidFill>
                <a:cs typeface="Times New Roman" panose="02020603050405020304" pitchFamily="18" charset="0"/>
              </a:rPr>
              <a:t>El contexto del problema requería que los niños vieran los objetos, cada uno de ellos diferente, como una </a:t>
            </a:r>
            <a:r>
              <a:rPr lang="es-CL" b="1" u="sng" dirty="0">
                <a:solidFill>
                  <a:schemeClr val="accent5">
                    <a:lumMod val="75000"/>
                  </a:schemeClr>
                </a:solidFill>
                <a:cs typeface="Times New Roman" panose="02020603050405020304" pitchFamily="18" charset="0"/>
              </a:rPr>
              <a:t>colección</a:t>
            </a:r>
            <a:r>
              <a:rPr lang="es-CL" dirty="0">
                <a:solidFill>
                  <a:schemeClr val="accent5">
                    <a:lumMod val="75000"/>
                  </a:schemeClr>
                </a:solidFill>
                <a:cs typeface="Times New Roman" panose="02020603050405020304" pitchFamily="18" charset="0"/>
              </a:rPr>
              <a:t>.</a:t>
            </a:r>
          </a:p>
          <a:p>
            <a:pPr algn="just">
              <a:spcBef>
                <a:spcPts val="600"/>
              </a:spcBef>
              <a:spcAft>
                <a:spcPts val="600"/>
              </a:spcAft>
            </a:pPr>
            <a:r>
              <a:rPr lang="es-CL" dirty="0">
                <a:solidFill>
                  <a:schemeClr val="accent5">
                    <a:lumMod val="75000"/>
                  </a:schemeClr>
                </a:solidFill>
                <a:cs typeface="Times New Roman" panose="02020603050405020304" pitchFamily="18" charset="0"/>
              </a:rPr>
              <a:t>La mayoría de los niños demostró una relativa facilidad para identificar y aplicar los atributos pertinentes, así como la competencia en la </a:t>
            </a:r>
            <a:r>
              <a:rPr lang="es-CL" b="1" u="sng" dirty="0">
                <a:solidFill>
                  <a:schemeClr val="accent5">
                    <a:lumMod val="75000"/>
                  </a:schemeClr>
                </a:solidFill>
                <a:cs typeface="Times New Roman" panose="02020603050405020304" pitchFamily="18" charset="0"/>
              </a:rPr>
              <a:t>comunicación </a:t>
            </a:r>
            <a:r>
              <a:rPr lang="es-CL" u="sng" dirty="0">
                <a:solidFill>
                  <a:schemeClr val="accent5">
                    <a:lumMod val="75000"/>
                  </a:schemeClr>
                </a:solidFill>
                <a:cs typeface="Times New Roman" panose="02020603050405020304" pitchFamily="18" charset="0"/>
              </a:rPr>
              <a:t>y</a:t>
            </a:r>
            <a:r>
              <a:rPr lang="es-CL" b="1" u="sng" dirty="0">
                <a:solidFill>
                  <a:schemeClr val="accent5">
                    <a:lumMod val="75000"/>
                  </a:schemeClr>
                </a:solidFill>
                <a:cs typeface="Times New Roman" panose="02020603050405020304" pitchFamily="18" charset="0"/>
              </a:rPr>
              <a:t> la justificación de estas decisiones</a:t>
            </a:r>
            <a:r>
              <a:rPr lang="es-CL" dirty="0">
                <a:solidFill>
                  <a:schemeClr val="accent5">
                    <a:lumMod val="75000"/>
                  </a:schemeClr>
                </a:solidFill>
                <a:cs typeface="Times New Roman" panose="02020603050405020304" pitchFamily="18" charset="0"/>
              </a:rPr>
              <a:t>.</a:t>
            </a:r>
          </a:p>
          <a:p>
            <a:pPr algn="just">
              <a:spcBef>
                <a:spcPts val="600"/>
              </a:spcBef>
              <a:spcAft>
                <a:spcPts val="600"/>
              </a:spcAft>
            </a:pPr>
            <a:r>
              <a:rPr lang="es-CL" dirty="0">
                <a:solidFill>
                  <a:schemeClr val="accent5">
                    <a:lumMod val="75000"/>
                  </a:schemeClr>
                </a:solidFill>
                <a:cs typeface="Times New Roman" panose="02020603050405020304" pitchFamily="18" charset="0"/>
              </a:rPr>
              <a:t>El </a:t>
            </a:r>
            <a:r>
              <a:rPr lang="es-CL" b="1" u="sng" dirty="0">
                <a:solidFill>
                  <a:schemeClr val="accent5">
                    <a:lumMod val="75000"/>
                  </a:schemeClr>
                </a:solidFill>
                <a:cs typeface="Times New Roman" panose="02020603050405020304" pitchFamily="18" charset="0"/>
              </a:rPr>
              <a:t>conocimiento del contexto </a:t>
            </a:r>
            <a:r>
              <a:rPr lang="es-CL" dirty="0">
                <a:solidFill>
                  <a:schemeClr val="accent5">
                    <a:lumMod val="75000"/>
                  </a:schemeClr>
                </a:solidFill>
                <a:cs typeface="Times New Roman" panose="02020603050405020304" pitchFamily="18" charset="0"/>
              </a:rPr>
              <a:t>permitió modificar y profundizar las agrupaciones de los animales para tener en cuenta la situación del zoológico.</a:t>
            </a:r>
          </a:p>
        </p:txBody>
      </p:sp>
      <p:sp>
        <p:nvSpPr>
          <p:cNvPr id="5" name="Rectángulo 4">
            <a:extLst>
              <a:ext uri="{FF2B5EF4-FFF2-40B4-BE49-F238E27FC236}">
                <a16:creationId xmlns:a16="http://schemas.microsoft.com/office/drawing/2014/main" id="{57A28CF6-ABC8-469D-9A91-658DAE3BA4D0}"/>
              </a:ext>
            </a:extLst>
          </p:cNvPr>
          <p:cNvSpPr/>
          <p:nvPr/>
        </p:nvSpPr>
        <p:spPr>
          <a:xfrm>
            <a:off x="7750185" y="6488668"/>
            <a:ext cx="4425250" cy="369332"/>
          </a:xfrm>
          <a:prstGeom prst="rect">
            <a:avLst/>
          </a:prstGeom>
        </p:spPr>
        <p:txBody>
          <a:bodyPr wrap="none">
            <a:spAutoFit/>
          </a:bodyPr>
          <a:lstStyle/>
          <a:p>
            <a:r>
              <a:rPr lang="es-CL" b="1" dirty="0">
                <a:solidFill>
                  <a:schemeClr val="accent5">
                    <a:lumMod val="75000"/>
                  </a:schemeClr>
                </a:solidFill>
                <a:latin typeface="Times New Roman" panose="02020603050405020304" pitchFamily="18" charset="0"/>
                <a:cs typeface="Times New Roman" panose="02020603050405020304" pitchFamily="18" charset="0"/>
              </a:rPr>
              <a:t>(</a:t>
            </a:r>
            <a:r>
              <a:rPr lang="es-CL" b="1" dirty="0" err="1">
                <a:solidFill>
                  <a:schemeClr val="accent5">
                    <a:lumMod val="75000"/>
                  </a:schemeClr>
                </a:solidFill>
                <a:latin typeface="Times New Roman" panose="02020603050405020304" pitchFamily="18" charset="0"/>
                <a:cs typeface="Times New Roman" panose="02020603050405020304" pitchFamily="18" charset="0"/>
              </a:rPr>
              <a:t>Aisling</a:t>
            </a:r>
            <a:r>
              <a:rPr lang="es-CL" b="1" dirty="0">
                <a:solidFill>
                  <a:schemeClr val="accent5">
                    <a:lumMod val="75000"/>
                  </a:schemeClr>
                </a:solidFill>
                <a:latin typeface="Times New Roman" panose="02020603050405020304" pitchFamily="18" charset="0"/>
                <a:cs typeface="Times New Roman" panose="02020603050405020304" pitchFamily="18" charset="0"/>
              </a:rPr>
              <a:t> </a:t>
            </a:r>
            <a:r>
              <a:rPr lang="es-CL" b="1" dirty="0" err="1">
                <a:solidFill>
                  <a:schemeClr val="accent5">
                    <a:lumMod val="75000"/>
                  </a:schemeClr>
                </a:solidFill>
                <a:latin typeface="Times New Roman" panose="02020603050405020304" pitchFamily="18" charset="0"/>
                <a:cs typeface="Times New Roman" panose="02020603050405020304" pitchFamily="18" charset="0"/>
              </a:rPr>
              <a:t>Leavy</a:t>
            </a:r>
            <a:r>
              <a:rPr lang="es-CL" b="1" dirty="0">
                <a:solidFill>
                  <a:schemeClr val="accent5">
                    <a:lumMod val="75000"/>
                  </a:schemeClr>
                </a:solidFill>
                <a:latin typeface="Times New Roman" panose="02020603050405020304" pitchFamily="18" charset="0"/>
                <a:cs typeface="Times New Roman" panose="02020603050405020304" pitchFamily="18" charset="0"/>
              </a:rPr>
              <a:t> &amp; </a:t>
            </a:r>
            <a:r>
              <a:rPr lang="es-CL" b="1" dirty="0" err="1">
                <a:solidFill>
                  <a:schemeClr val="accent5">
                    <a:lumMod val="75000"/>
                  </a:schemeClr>
                </a:solidFill>
                <a:latin typeface="Times New Roman" panose="02020603050405020304" pitchFamily="18" charset="0"/>
                <a:cs typeface="Times New Roman" panose="02020603050405020304" pitchFamily="18" charset="0"/>
              </a:rPr>
              <a:t>Mairead</a:t>
            </a:r>
            <a:r>
              <a:rPr lang="es-CL" b="1" dirty="0">
                <a:solidFill>
                  <a:schemeClr val="accent5">
                    <a:lumMod val="75000"/>
                  </a:schemeClr>
                </a:solidFill>
                <a:latin typeface="Times New Roman" panose="02020603050405020304" pitchFamily="18" charset="0"/>
                <a:cs typeface="Times New Roman" panose="02020603050405020304" pitchFamily="18" charset="0"/>
              </a:rPr>
              <a:t> </a:t>
            </a:r>
            <a:r>
              <a:rPr lang="es-CL" b="1" dirty="0" err="1">
                <a:solidFill>
                  <a:schemeClr val="accent5">
                    <a:lumMod val="75000"/>
                  </a:schemeClr>
                </a:solidFill>
                <a:latin typeface="Times New Roman" panose="02020603050405020304" pitchFamily="18" charset="0"/>
                <a:cs typeface="Times New Roman" panose="02020603050405020304" pitchFamily="18" charset="0"/>
              </a:rPr>
              <a:t>Hourigan</a:t>
            </a:r>
            <a:r>
              <a:rPr lang="es-CL" b="1" dirty="0">
                <a:solidFill>
                  <a:schemeClr val="accent5">
                    <a:lumMod val="75000"/>
                  </a:schemeClr>
                </a:solidFill>
                <a:latin typeface="Times New Roman" panose="02020603050405020304" pitchFamily="18" charset="0"/>
                <a:cs typeface="Times New Roman" panose="02020603050405020304" pitchFamily="18" charset="0"/>
              </a:rPr>
              <a:t>, 2017)</a:t>
            </a:r>
          </a:p>
        </p:txBody>
      </p:sp>
      <p:pic>
        <p:nvPicPr>
          <p:cNvPr id="6" name="Imagen 5">
            <a:extLst>
              <a:ext uri="{FF2B5EF4-FFF2-40B4-BE49-F238E27FC236}">
                <a16:creationId xmlns:a16="http://schemas.microsoft.com/office/drawing/2014/main" id="{4D8B8FBF-50B8-4266-9A67-4EBAC9E0E097}"/>
              </a:ext>
            </a:extLst>
          </p:cNvPr>
          <p:cNvPicPr>
            <a:picLocks noChangeAspect="1"/>
          </p:cNvPicPr>
          <p:nvPr/>
        </p:nvPicPr>
        <p:blipFill>
          <a:blip r:embed="rId2"/>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2191215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44066-8B5A-4489-83F6-B2CE8776843B}"/>
              </a:ext>
            </a:extLst>
          </p:cNvPr>
          <p:cNvSpPr>
            <a:spLocks noGrp="1"/>
          </p:cNvSpPr>
          <p:nvPr>
            <p:ph type="title"/>
          </p:nvPr>
        </p:nvSpPr>
        <p:spPr>
          <a:xfrm>
            <a:off x="838200" y="2766218"/>
            <a:ext cx="10515600" cy="1325563"/>
          </a:xfrm>
        </p:spPr>
        <p:txBody>
          <a:bodyPr>
            <a:normAutofit/>
          </a:bodyPr>
          <a:lstStyle/>
          <a:p>
            <a:pPr algn="ctr"/>
            <a:r>
              <a:rPr lang="es-CL" sz="6000" b="1" dirty="0">
                <a:solidFill>
                  <a:schemeClr val="accent5">
                    <a:lumMod val="75000"/>
                  </a:schemeClr>
                </a:solidFill>
              </a:rPr>
              <a:t>Actividad Asincrónica</a:t>
            </a:r>
          </a:p>
        </p:txBody>
      </p:sp>
      <p:pic>
        <p:nvPicPr>
          <p:cNvPr id="4" name="Imagen 3">
            <a:extLst>
              <a:ext uri="{FF2B5EF4-FFF2-40B4-BE49-F238E27FC236}">
                <a16:creationId xmlns:a16="http://schemas.microsoft.com/office/drawing/2014/main" id="{8EA52175-B2C7-4834-9996-CACA9EF5EA29}"/>
              </a:ext>
            </a:extLst>
          </p:cNvPr>
          <p:cNvPicPr>
            <a:picLocks noChangeAspect="1"/>
          </p:cNvPicPr>
          <p:nvPr/>
        </p:nvPicPr>
        <p:blipFill>
          <a:blip r:embed="rId2"/>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4023210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6764E-95D0-467C-A6F1-14E3331F4BDE}"/>
              </a:ext>
            </a:extLst>
          </p:cNvPr>
          <p:cNvSpPr>
            <a:spLocks noGrp="1"/>
          </p:cNvSpPr>
          <p:nvPr>
            <p:ph type="title"/>
          </p:nvPr>
        </p:nvSpPr>
        <p:spPr/>
        <p:txBody>
          <a:bodyPr>
            <a:normAutofit fontScale="90000"/>
          </a:bodyPr>
          <a:lstStyle/>
          <a:p>
            <a:r>
              <a:rPr lang="es-CL" sz="4800" dirty="0">
                <a:solidFill>
                  <a:schemeClr val="accent5">
                    <a:lumMod val="75000"/>
                  </a:schemeClr>
                </a:solidFill>
                <a:latin typeface="+mn-lt"/>
              </a:rPr>
              <a:t>Actividad: </a:t>
            </a:r>
            <a:r>
              <a:rPr lang="es-ES" sz="4800" dirty="0">
                <a:solidFill>
                  <a:schemeClr val="accent5">
                    <a:lumMod val="75000"/>
                  </a:schemeClr>
                </a:solidFill>
                <a:latin typeface="+mn-lt"/>
              </a:rPr>
              <a:t>¿Quién merece el Primer Lugar?</a:t>
            </a:r>
            <a:endParaRPr lang="es-CL" sz="4800" dirty="0">
              <a:solidFill>
                <a:schemeClr val="accent5">
                  <a:lumMod val="75000"/>
                </a:schemeClr>
              </a:solidFill>
              <a:latin typeface="+mn-lt"/>
            </a:endParaRPr>
          </a:p>
        </p:txBody>
      </p:sp>
      <p:sp>
        <p:nvSpPr>
          <p:cNvPr id="3" name="Marcador de contenido 2">
            <a:extLst>
              <a:ext uri="{FF2B5EF4-FFF2-40B4-BE49-F238E27FC236}">
                <a16:creationId xmlns:a16="http://schemas.microsoft.com/office/drawing/2014/main" id="{D20301E1-35FD-416C-9B1D-7246E19215EC}"/>
              </a:ext>
            </a:extLst>
          </p:cNvPr>
          <p:cNvSpPr>
            <a:spLocks noGrp="1"/>
          </p:cNvSpPr>
          <p:nvPr>
            <p:ph idx="1"/>
          </p:nvPr>
        </p:nvSpPr>
        <p:spPr>
          <a:xfrm>
            <a:off x="249836" y="1435902"/>
            <a:ext cx="11692327" cy="1325563"/>
          </a:xfrm>
        </p:spPr>
        <p:txBody>
          <a:bodyPr>
            <a:normAutofit fontScale="92500" lnSpcReduction="20000"/>
          </a:bodyPr>
          <a:lstStyle/>
          <a:p>
            <a:pPr marL="0" indent="0" algn="just">
              <a:lnSpc>
                <a:spcPct val="110000"/>
              </a:lnSpc>
              <a:buNone/>
            </a:pPr>
            <a:r>
              <a:rPr lang="es-ES" sz="2400" i="1" dirty="0">
                <a:solidFill>
                  <a:schemeClr val="accent5">
                    <a:lumMod val="75000"/>
                  </a:schemeClr>
                </a:solidFill>
                <a:cs typeface="Times New Roman" panose="02020603050405020304" pitchFamily="18" charset="0"/>
              </a:rPr>
              <a:t>En un curso hubo un problema: tres estudiantes tuvieron la misma nota promedio máxima en la asignatura de Matemática dentro de un curso al cabo del término del primer semestre, lo que produjo un problema para el profesor que acostumbraba premiar el 1°, 2° y 3° lugar por semestre. Al pedir las notas en UTP, le dieron la </a:t>
            </a:r>
            <a:r>
              <a:rPr lang="es-CL" sz="2400" i="1" dirty="0">
                <a:solidFill>
                  <a:schemeClr val="accent5">
                    <a:lumMod val="75000"/>
                  </a:schemeClr>
                </a:solidFill>
                <a:cs typeface="Times New Roman" panose="02020603050405020304" pitchFamily="18" charset="0"/>
              </a:rPr>
              <a:t>siguiente tabla:</a:t>
            </a:r>
            <a:endParaRPr lang="es-CL" sz="2400" dirty="0">
              <a:solidFill>
                <a:schemeClr val="accent5">
                  <a:lumMod val="75000"/>
                </a:schemeClr>
              </a:solidFill>
              <a:cs typeface="Times New Roman" panose="02020603050405020304" pitchFamily="18" charset="0"/>
            </a:endParaRPr>
          </a:p>
        </p:txBody>
      </p:sp>
      <p:pic>
        <p:nvPicPr>
          <p:cNvPr id="6" name="Imagen 5">
            <a:extLst>
              <a:ext uri="{FF2B5EF4-FFF2-40B4-BE49-F238E27FC236}">
                <a16:creationId xmlns:a16="http://schemas.microsoft.com/office/drawing/2014/main" id="{005878C8-23C3-4525-9B2F-8F7FD3C72289}"/>
              </a:ext>
            </a:extLst>
          </p:cNvPr>
          <p:cNvPicPr>
            <a:picLocks noChangeAspect="1"/>
          </p:cNvPicPr>
          <p:nvPr/>
        </p:nvPicPr>
        <p:blipFill>
          <a:blip r:embed="rId2"/>
          <a:stretch>
            <a:fillRect/>
          </a:stretch>
        </p:blipFill>
        <p:spPr>
          <a:xfrm>
            <a:off x="468052" y="3074202"/>
            <a:ext cx="5717501" cy="1675624"/>
          </a:xfrm>
          <a:prstGeom prst="rect">
            <a:avLst/>
          </a:prstGeom>
        </p:spPr>
      </p:pic>
      <p:sp>
        <p:nvSpPr>
          <p:cNvPr id="7" name="CuadroTexto 6">
            <a:extLst>
              <a:ext uri="{FF2B5EF4-FFF2-40B4-BE49-F238E27FC236}">
                <a16:creationId xmlns:a16="http://schemas.microsoft.com/office/drawing/2014/main" id="{74BCB3A0-B6CD-470D-83A3-865DCF4913C3}"/>
              </a:ext>
            </a:extLst>
          </p:cNvPr>
          <p:cNvSpPr txBox="1"/>
          <p:nvPr/>
        </p:nvSpPr>
        <p:spPr>
          <a:xfrm>
            <a:off x="468052" y="5200213"/>
            <a:ext cx="9397573" cy="769441"/>
          </a:xfrm>
          <a:prstGeom prst="rect">
            <a:avLst/>
          </a:prstGeom>
          <a:noFill/>
        </p:spPr>
        <p:txBody>
          <a:bodyPr wrap="none" rtlCol="0">
            <a:spAutoFit/>
          </a:bodyPr>
          <a:lstStyle/>
          <a:p>
            <a:r>
              <a:rPr lang="es-ES" sz="2200" i="1" dirty="0">
                <a:solidFill>
                  <a:schemeClr val="accent5">
                    <a:lumMod val="75000"/>
                  </a:schemeClr>
                </a:solidFill>
                <a:cs typeface="Times New Roman" panose="02020603050405020304" pitchFamily="18" charset="0"/>
              </a:rPr>
              <a:t>A partir únicamente de estos datos, </a:t>
            </a:r>
            <a:r>
              <a:rPr lang="es-ES" sz="2200" b="1" i="1" dirty="0">
                <a:solidFill>
                  <a:schemeClr val="accent5">
                    <a:lumMod val="75000"/>
                  </a:schemeClr>
                </a:solidFill>
                <a:cs typeface="Times New Roman" panose="02020603050405020304" pitchFamily="18" charset="0"/>
              </a:rPr>
              <a:t>¿Qué le recomiendas al profesor para poder</a:t>
            </a:r>
          </a:p>
          <a:p>
            <a:r>
              <a:rPr lang="es-ES" sz="2200" b="1" i="1" dirty="0">
                <a:solidFill>
                  <a:schemeClr val="accent5">
                    <a:lumMod val="75000"/>
                  </a:schemeClr>
                </a:solidFill>
                <a:cs typeface="Times New Roman" panose="02020603050405020304" pitchFamily="18" charset="0"/>
              </a:rPr>
              <a:t>asignar el primer, segundo y tercer lugar entre estos estudiantes?</a:t>
            </a:r>
            <a:endParaRPr lang="es-CL" sz="2200" b="1" dirty="0">
              <a:solidFill>
                <a:schemeClr val="accent5">
                  <a:lumMod val="75000"/>
                </a:schemeClr>
              </a:solidFill>
              <a:cs typeface="Times New Roman" panose="02020603050405020304" pitchFamily="18" charset="0"/>
            </a:endParaRPr>
          </a:p>
        </p:txBody>
      </p:sp>
      <p:sp>
        <p:nvSpPr>
          <p:cNvPr id="8" name="CuadroTexto 7">
            <a:extLst>
              <a:ext uri="{FF2B5EF4-FFF2-40B4-BE49-F238E27FC236}">
                <a16:creationId xmlns:a16="http://schemas.microsoft.com/office/drawing/2014/main" id="{E52D5B8D-6A09-4CDB-9B9A-418F5720B0C8}"/>
              </a:ext>
            </a:extLst>
          </p:cNvPr>
          <p:cNvSpPr txBox="1"/>
          <p:nvPr/>
        </p:nvSpPr>
        <p:spPr>
          <a:xfrm>
            <a:off x="8598109" y="6031210"/>
            <a:ext cx="2755691" cy="461665"/>
          </a:xfrm>
          <a:prstGeom prst="rect">
            <a:avLst/>
          </a:prstGeom>
          <a:noFill/>
        </p:spPr>
        <p:txBody>
          <a:bodyPr wrap="none" rtlCol="0">
            <a:spAutoFit/>
          </a:bodyPr>
          <a:lstStyle/>
          <a:p>
            <a:r>
              <a:rPr lang="es-CL" sz="2400" b="1" dirty="0">
                <a:solidFill>
                  <a:schemeClr val="accent5">
                    <a:lumMod val="75000"/>
                  </a:schemeClr>
                </a:solidFill>
                <a:latin typeface="Times New Roman" panose="02020603050405020304" pitchFamily="18" charset="0"/>
                <a:cs typeface="Times New Roman" panose="02020603050405020304" pitchFamily="18" charset="0"/>
              </a:rPr>
              <a:t>(Vidal-Szabó, 2015)</a:t>
            </a:r>
            <a:endParaRPr lang="es-CL"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9" name="Marcador de contenido 5">
            <a:extLst>
              <a:ext uri="{FF2B5EF4-FFF2-40B4-BE49-F238E27FC236}">
                <a16:creationId xmlns:a16="http://schemas.microsoft.com/office/drawing/2014/main" id="{15564121-7CBE-40B7-B2B9-9891DA3410B7}"/>
              </a:ext>
            </a:extLst>
          </p:cNvPr>
          <p:cNvPicPr>
            <a:picLocks noChangeAspect="1"/>
          </p:cNvPicPr>
          <p:nvPr/>
        </p:nvPicPr>
        <p:blipFill>
          <a:blip r:embed="rId3"/>
          <a:stretch>
            <a:fillRect/>
          </a:stretch>
        </p:blipFill>
        <p:spPr>
          <a:xfrm>
            <a:off x="6754761" y="2601919"/>
            <a:ext cx="5110650" cy="2460645"/>
          </a:xfrm>
          <a:prstGeom prst="rect">
            <a:avLst/>
          </a:prstGeom>
        </p:spPr>
      </p:pic>
      <p:pic>
        <p:nvPicPr>
          <p:cNvPr id="10" name="Imagen 9">
            <a:extLst>
              <a:ext uri="{FF2B5EF4-FFF2-40B4-BE49-F238E27FC236}">
                <a16:creationId xmlns:a16="http://schemas.microsoft.com/office/drawing/2014/main" id="{843C7A2C-A117-41C3-A3AC-4011A4BA906E}"/>
              </a:ext>
            </a:extLst>
          </p:cNvPr>
          <p:cNvPicPr>
            <a:picLocks noChangeAspect="1"/>
          </p:cNvPicPr>
          <p:nvPr/>
        </p:nvPicPr>
        <p:blipFill>
          <a:blip r:embed="rId4"/>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2824614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D5865286-22B1-4229-8510-D9AB8F3F005C}"/>
              </a:ext>
            </a:extLst>
          </p:cNvPr>
          <p:cNvSpPr txBox="1">
            <a:spLocks noGrp="1"/>
          </p:cNvSpPr>
          <p:nvPr>
            <p:ph idx="1"/>
          </p:nvPr>
        </p:nvSpPr>
        <p:spPr>
          <a:xfrm>
            <a:off x="838200" y="1825625"/>
            <a:ext cx="10515600" cy="2547364"/>
          </a:xfrm>
          <a:prstGeom prst="rect">
            <a:avLst/>
          </a:prstGeom>
          <a:noFill/>
        </p:spPr>
        <p:txBody>
          <a:bodyPr wrap="square" rtlCol="0">
            <a:spAutoFit/>
          </a:bodyPr>
          <a:lstStyle/>
          <a:p>
            <a:pPr marL="0" indent="0" algn="just">
              <a:buNone/>
            </a:pPr>
            <a:r>
              <a:rPr lang="es-CL" sz="4400" b="1" dirty="0">
                <a:solidFill>
                  <a:schemeClr val="accent5">
                    <a:lumMod val="75000"/>
                  </a:schemeClr>
                </a:solidFill>
                <a:ea typeface="+mj-ea"/>
                <a:cs typeface="+mj-cs"/>
              </a:rPr>
              <a:t>Comparte</a:t>
            </a:r>
            <a:r>
              <a:rPr lang="es-CL" sz="4400" b="1" dirty="0">
                <a:solidFill>
                  <a:schemeClr val="accent5">
                    <a:lumMod val="75000"/>
                  </a:schemeClr>
                </a:solidFill>
                <a:latin typeface="+mj-lt"/>
                <a:ea typeface="+mj-ea"/>
                <a:cs typeface="+mj-cs"/>
              </a:rPr>
              <a:t> tu respuesta con los demás profesores en el foro y </a:t>
            </a:r>
            <a:r>
              <a:rPr lang="es-CL" sz="4400" b="1" dirty="0">
                <a:solidFill>
                  <a:schemeClr val="accent5">
                    <a:lumMod val="75000"/>
                  </a:schemeClr>
                </a:solidFill>
                <a:ea typeface="+mj-ea"/>
                <a:cs typeface="+mj-cs"/>
              </a:rPr>
              <a:t>comenta</a:t>
            </a:r>
            <a:r>
              <a:rPr lang="es-CL" sz="4400" b="1" dirty="0">
                <a:solidFill>
                  <a:schemeClr val="accent5">
                    <a:lumMod val="75000"/>
                  </a:schemeClr>
                </a:solidFill>
                <a:latin typeface="+mj-lt"/>
                <a:ea typeface="+mj-ea"/>
                <a:cs typeface="+mj-cs"/>
              </a:rPr>
              <a:t> al menos una respuesta de algún profesor/a.</a:t>
            </a:r>
          </a:p>
          <a:p>
            <a:pPr marL="0" indent="0" algn="just">
              <a:buNone/>
            </a:pPr>
            <a:r>
              <a:rPr lang="es-CL" sz="3600" b="1" dirty="0">
                <a:solidFill>
                  <a:srgbClr val="FF0000"/>
                </a:solidFill>
                <a:latin typeface="Times New Roman" panose="02020603050405020304" pitchFamily="18" charset="0"/>
                <a:cs typeface="Times New Roman" panose="02020603050405020304" pitchFamily="18" charset="0"/>
              </a:rPr>
              <a:t>LINK DEL FORO</a:t>
            </a:r>
          </a:p>
        </p:txBody>
      </p:sp>
      <p:pic>
        <p:nvPicPr>
          <p:cNvPr id="5" name="Imagen 4">
            <a:extLst>
              <a:ext uri="{FF2B5EF4-FFF2-40B4-BE49-F238E27FC236}">
                <a16:creationId xmlns:a16="http://schemas.microsoft.com/office/drawing/2014/main" id="{D8E372DA-64ED-422A-9689-61350B7ECA71}"/>
              </a:ext>
            </a:extLst>
          </p:cNvPr>
          <p:cNvPicPr>
            <a:picLocks noChangeAspect="1"/>
          </p:cNvPicPr>
          <p:nvPr/>
        </p:nvPicPr>
        <p:blipFill>
          <a:blip r:embed="rId2"/>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392579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684A300-9142-4DCF-9E11-042CA36FA35C}"/>
              </a:ext>
            </a:extLst>
          </p:cNvPr>
          <p:cNvSpPr/>
          <p:nvPr/>
        </p:nvSpPr>
        <p:spPr>
          <a:xfrm>
            <a:off x="766917" y="2044004"/>
            <a:ext cx="10515600" cy="3046988"/>
          </a:xfrm>
          <a:prstGeom prst="rect">
            <a:avLst/>
          </a:prstGeom>
        </p:spPr>
        <p:txBody>
          <a:bodyPr wrap="square">
            <a:spAutoFit/>
          </a:bodyPr>
          <a:lstStyle/>
          <a:p>
            <a:pPr algn="just"/>
            <a:r>
              <a:rPr lang="es-ES" sz="4800" dirty="0">
                <a:solidFill>
                  <a:schemeClr val="bg1"/>
                </a:solidFill>
                <a:latin typeface="Calibri" panose="020F0502020204030204" pitchFamily="34" charset="0"/>
                <a:ea typeface="+mj-ea"/>
                <a:cs typeface="Calibri" panose="020F0502020204030204" pitchFamily="34" charset="0"/>
              </a:rPr>
              <a:t>Comprender la importancia de la variabilidad, el contexto y la incertidumbre en la estadística mediante la participación colaborativa. </a:t>
            </a:r>
          </a:p>
        </p:txBody>
      </p:sp>
      <p:sp>
        <p:nvSpPr>
          <p:cNvPr id="2" name="Título 1">
            <a:extLst>
              <a:ext uri="{FF2B5EF4-FFF2-40B4-BE49-F238E27FC236}">
                <a16:creationId xmlns:a16="http://schemas.microsoft.com/office/drawing/2014/main" id="{24E1EB33-351B-471E-8266-8EEDF1AE04E2}"/>
              </a:ext>
            </a:extLst>
          </p:cNvPr>
          <p:cNvSpPr>
            <a:spLocks noGrp="1"/>
          </p:cNvSpPr>
          <p:nvPr>
            <p:ph type="title"/>
          </p:nvPr>
        </p:nvSpPr>
        <p:spPr>
          <a:xfrm>
            <a:off x="838200" y="365125"/>
            <a:ext cx="10515600" cy="1325563"/>
          </a:xfrm>
        </p:spPr>
        <p:txBody>
          <a:bodyPr/>
          <a:lstStyle/>
          <a:p>
            <a:pPr>
              <a:spcBef>
                <a:spcPts val="0"/>
              </a:spcBef>
              <a:buClr>
                <a:srgbClr val="2E75B5"/>
              </a:buClr>
              <a:buSzPts val="4800"/>
            </a:pPr>
            <a:r>
              <a:rPr lang="es-CL" b="1" dirty="0">
                <a:solidFill>
                  <a:schemeClr val="bg1"/>
                </a:solidFill>
              </a:rPr>
              <a:t>Objetivo</a:t>
            </a:r>
          </a:p>
        </p:txBody>
      </p:sp>
    </p:spTree>
    <p:extLst>
      <p:ext uri="{BB962C8B-B14F-4D97-AF65-F5344CB8AC3E}">
        <p14:creationId xmlns:p14="http://schemas.microsoft.com/office/powerpoint/2010/main" val="151552651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088E1CE-B7D2-44AD-85DB-8B55B69A3F99}"/>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445E21E-DD74-48AF-B2CE-E10BA71E8C15}"/>
              </a:ext>
            </a:extLst>
          </p:cNvPr>
          <p:cNvSpPr>
            <a:spLocks noGrp="1"/>
          </p:cNvSpPr>
          <p:nvPr>
            <p:ph type="title"/>
          </p:nvPr>
        </p:nvSpPr>
        <p:spPr/>
        <p:txBody>
          <a:bodyPr>
            <a:normAutofit/>
          </a:bodyPr>
          <a:lstStyle/>
          <a:p>
            <a:r>
              <a:rPr lang="es-CL" sz="3200" b="1" dirty="0">
                <a:solidFill>
                  <a:schemeClr val="bg1"/>
                </a:solidFill>
                <a:latin typeface="Times New Roman" panose="02020603050405020304" pitchFamily="18" charset="0"/>
                <a:cs typeface="Times New Roman" panose="02020603050405020304" pitchFamily="18" charset="0"/>
              </a:rPr>
              <a:t>Evaluación del Taller</a:t>
            </a:r>
          </a:p>
        </p:txBody>
      </p:sp>
      <p:sp>
        <p:nvSpPr>
          <p:cNvPr id="3" name="Marcador de contenido 2">
            <a:extLst>
              <a:ext uri="{FF2B5EF4-FFF2-40B4-BE49-F238E27FC236}">
                <a16:creationId xmlns:a16="http://schemas.microsoft.com/office/drawing/2014/main" id="{B4891EE6-E11E-4F33-A745-E1BC9E7D6C77}"/>
              </a:ext>
            </a:extLst>
          </p:cNvPr>
          <p:cNvSpPr>
            <a:spLocks noGrp="1"/>
          </p:cNvSpPr>
          <p:nvPr>
            <p:ph idx="1"/>
          </p:nvPr>
        </p:nvSpPr>
        <p:spPr/>
        <p:txBody>
          <a:bodyPr/>
          <a:lstStyle/>
          <a:p>
            <a:r>
              <a:rPr lang="es-MX" b="1" dirty="0">
                <a:solidFill>
                  <a:schemeClr val="bg1"/>
                </a:solidFill>
                <a:cs typeface="Times New Roman" panose="02020603050405020304" pitchFamily="18" charset="0"/>
              </a:rPr>
              <a:t>EVALUAR en el formulario siguiente (compartir a docentes):</a:t>
            </a:r>
          </a:p>
          <a:p>
            <a:pPr marL="0" indent="0">
              <a:buNone/>
            </a:pPr>
            <a:r>
              <a:rPr lang="es-CL" dirty="0">
                <a:solidFill>
                  <a:schemeClr val="bg1"/>
                </a:solidFill>
                <a:cs typeface="Times New Roman" panose="02020603050405020304" pitchFamily="18" charset="0"/>
                <a:hlinkClick r:id="rId3"/>
              </a:rPr>
              <a:t>https://forms.gle/J8JB6jGK2U1LqX196</a:t>
            </a:r>
            <a:endParaRPr lang="es-CL" dirty="0">
              <a:solidFill>
                <a:schemeClr val="bg1"/>
              </a:solidFill>
              <a:cs typeface="Times New Roman" panose="02020603050405020304" pitchFamily="18" charset="0"/>
            </a:endParaRPr>
          </a:p>
          <a:p>
            <a:pPr marL="0" indent="0">
              <a:buNone/>
            </a:pPr>
            <a:endParaRPr lang="es-MX" dirty="0">
              <a:solidFill>
                <a:schemeClr val="bg1"/>
              </a:solidFill>
              <a:cs typeface="Times New Roman" panose="02020603050405020304" pitchFamily="18" charset="0"/>
            </a:endParaRPr>
          </a:p>
          <a:p>
            <a:r>
              <a:rPr lang="es-MX" i="1" dirty="0">
                <a:solidFill>
                  <a:schemeClr val="bg1"/>
                </a:solidFill>
                <a:cs typeface="Times New Roman" panose="02020603050405020304" pitchFamily="18" charset="0"/>
              </a:rPr>
              <a:t>¿Qué aspectos aprendió de este taller? </a:t>
            </a:r>
          </a:p>
          <a:p>
            <a:r>
              <a:rPr lang="es-MX" i="1" dirty="0">
                <a:solidFill>
                  <a:schemeClr val="bg1"/>
                </a:solidFill>
                <a:cs typeface="Times New Roman" panose="02020603050405020304" pitchFamily="18" charset="0"/>
              </a:rPr>
              <a:t>¿Cuáles reforzaría? </a:t>
            </a:r>
          </a:p>
          <a:p>
            <a:endParaRPr lang="es-MX" dirty="0">
              <a:solidFill>
                <a:schemeClr val="bg1"/>
              </a:solidFill>
              <a:cs typeface="Times New Roman" panose="02020603050405020304" pitchFamily="18" charset="0"/>
            </a:endParaRPr>
          </a:p>
          <a:p>
            <a:r>
              <a:rPr lang="es-MX" b="1" dirty="0">
                <a:solidFill>
                  <a:schemeClr val="bg1"/>
                </a:solidFill>
                <a:cs typeface="Times New Roman" panose="02020603050405020304" pitchFamily="18" charset="0"/>
              </a:rPr>
              <a:t>Breve síntesis de lo aprendido y lo que reforzaría.</a:t>
            </a:r>
          </a:p>
          <a:p>
            <a:endParaRPr lang="es-CL" dirty="0"/>
          </a:p>
        </p:txBody>
      </p:sp>
    </p:spTree>
    <p:extLst>
      <p:ext uri="{BB962C8B-B14F-4D97-AF65-F5344CB8AC3E}">
        <p14:creationId xmlns:p14="http://schemas.microsoft.com/office/powerpoint/2010/main" val="2588867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60433" y="785135"/>
            <a:ext cx="9973317" cy="560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4800" dirty="0">
                <a:solidFill>
                  <a:schemeClr val="accent5">
                    <a:lumMod val="75000"/>
                  </a:schemeClr>
                </a:solidFill>
                <a:latin typeface="+mn-lt"/>
              </a:rPr>
              <a:t>Post Test</a:t>
            </a:r>
          </a:p>
        </p:txBody>
      </p:sp>
      <p:sp>
        <p:nvSpPr>
          <p:cNvPr id="5" name="Marcador de contenido 2"/>
          <p:cNvSpPr txBox="1">
            <a:spLocks/>
          </p:cNvSpPr>
          <p:nvPr/>
        </p:nvSpPr>
        <p:spPr>
          <a:xfrm>
            <a:off x="660433" y="1977774"/>
            <a:ext cx="5935575" cy="3618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400" dirty="0">
                <a:solidFill>
                  <a:schemeClr val="accent5">
                    <a:lumMod val="75000"/>
                  </a:schemeClr>
                </a:solidFill>
              </a:rPr>
              <a:t>El presente instrumento busca conocer los aprendizajes que se alcanzan durante la implementación del taller. </a:t>
            </a:r>
          </a:p>
          <a:p>
            <a:pPr marL="0" indent="0" algn="just">
              <a:buNone/>
            </a:pPr>
            <a:r>
              <a:rPr lang="es-MX" sz="2400" dirty="0">
                <a:solidFill>
                  <a:schemeClr val="accent5">
                    <a:lumMod val="75000"/>
                  </a:schemeClr>
                </a:solidFill>
              </a:rPr>
              <a:t>Esta información será empleada para seguir mejorando los talleres diseñados por el programa. </a:t>
            </a:r>
            <a:endParaRPr lang="es-CL" sz="2400" dirty="0">
              <a:solidFill>
                <a:schemeClr val="accent5">
                  <a:lumMod val="75000"/>
                </a:schemeClr>
              </a:solidFill>
            </a:endParaRPr>
          </a:p>
          <a:p>
            <a:pPr marL="0" indent="0">
              <a:buNone/>
            </a:pPr>
            <a:endParaRPr lang="es-CL" sz="24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655" y="2495745"/>
            <a:ext cx="4148698" cy="2599850"/>
          </a:xfrm>
          <a:prstGeom prst="rect">
            <a:avLst/>
          </a:prstGeom>
        </p:spPr>
      </p:pic>
      <p:sp>
        <p:nvSpPr>
          <p:cNvPr id="11" name="Rectangle 6">
            <a:extLst>
              <a:ext uri="{FF2B5EF4-FFF2-40B4-BE49-F238E27FC236}">
                <a16:creationId xmlns:a16="http://schemas.microsoft.com/office/drawing/2014/main" id="{7FA3B4ED-EA1E-496B-AFE3-82680F859B2F}"/>
              </a:ext>
            </a:extLst>
          </p:cNvPr>
          <p:cNvSpPr>
            <a:spLocks noChangeArrowheads="1"/>
          </p:cNvSpPr>
          <p:nvPr/>
        </p:nvSpPr>
        <p:spPr bwMode="auto">
          <a:xfrm>
            <a:off x="660433" y="5859695"/>
            <a:ext cx="704879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rPr>
              <a:t>Link</a:t>
            </a: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pic>
        <p:nvPicPr>
          <p:cNvPr id="6" name="Imagen 5">
            <a:extLst>
              <a:ext uri="{FF2B5EF4-FFF2-40B4-BE49-F238E27FC236}">
                <a16:creationId xmlns:a16="http://schemas.microsoft.com/office/drawing/2014/main" id="{560BB8D9-CC44-4879-8985-945F23E234CB}"/>
              </a:ext>
            </a:extLst>
          </p:cNvPr>
          <p:cNvPicPr>
            <a:picLocks noChangeAspect="1"/>
          </p:cNvPicPr>
          <p:nvPr/>
        </p:nvPicPr>
        <p:blipFill>
          <a:blip r:embed="rId3"/>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315849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6764E-95D0-467C-A6F1-14E3331F4BDE}"/>
              </a:ext>
            </a:extLst>
          </p:cNvPr>
          <p:cNvSpPr>
            <a:spLocks noGrp="1"/>
          </p:cNvSpPr>
          <p:nvPr>
            <p:ph type="title"/>
          </p:nvPr>
        </p:nvSpPr>
        <p:spPr/>
        <p:txBody>
          <a:bodyPr>
            <a:normAutofit/>
          </a:bodyPr>
          <a:lstStyle/>
          <a:p>
            <a:r>
              <a:rPr lang="es-CL" sz="3200" b="1" dirty="0">
                <a:solidFill>
                  <a:schemeClr val="accent5">
                    <a:lumMod val="75000"/>
                  </a:schemeClr>
                </a:solidFill>
                <a:latin typeface="Times New Roman" panose="02020603050405020304" pitchFamily="18" charset="0"/>
                <a:cs typeface="Times New Roman" panose="02020603050405020304" pitchFamily="18" charset="0"/>
              </a:rPr>
              <a:t>Referencia Bibliográfica</a:t>
            </a:r>
          </a:p>
        </p:txBody>
      </p:sp>
      <p:sp>
        <p:nvSpPr>
          <p:cNvPr id="3" name="Marcador de contenido 2">
            <a:extLst>
              <a:ext uri="{FF2B5EF4-FFF2-40B4-BE49-F238E27FC236}">
                <a16:creationId xmlns:a16="http://schemas.microsoft.com/office/drawing/2014/main" id="{D20301E1-35FD-416C-9B1D-7246E19215EC}"/>
              </a:ext>
            </a:extLst>
          </p:cNvPr>
          <p:cNvSpPr>
            <a:spLocks noGrp="1"/>
          </p:cNvSpPr>
          <p:nvPr>
            <p:ph idx="1"/>
          </p:nvPr>
        </p:nvSpPr>
        <p:spPr>
          <a:xfrm>
            <a:off x="838200" y="1289149"/>
            <a:ext cx="10515600" cy="5343880"/>
          </a:xfrm>
        </p:spPr>
        <p:txBody>
          <a:bodyPr>
            <a:normAutofit fontScale="92500" lnSpcReduction="20000"/>
          </a:bodyPr>
          <a:lstStyle/>
          <a:p>
            <a:pPr algn="just"/>
            <a:r>
              <a:rPr lang="es-CL" sz="1600" dirty="0">
                <a:cs typeface="Times New Roman" panose="02020603050405020304" pitchFamily="18" charset="0"/>
              </a:rPr>
              <a:t>Batanero, C. (2001). </a:t>
            </a:r>
            <a:r>
              <a:rPr lang="es-CL" sz="1600" i="1" dirty="0">
                <a:cs typeface="Times New Roman" panose="02020603050405020304" pitchFamily="18" charset="0"/>
              </a:rPr>
              <a:t>Didáctica de la Estadística</a:t>
            </a:r>
            <a:r>
              <a:rPr lang="es-CL" sz="1600" dirty="0">
                <a:cs typeface="Times New Roman" panose="02020603050405020304" pitchFamily="18" charset="0"/>
              </a:rPr>
              <a:t>. Granada, España: Departamento de Didáctica de la Matemática Universidad de Granada.</a:t>
            </a:r>
            <a:endParaRPr lang="es-ES" sz="1600" dirty="0">
              <a:solidFill>
                <a:schemeClr val="dk1"/>
              </a:solidFill>
              <a:ea typeface="Arial"/>
              <a:cs typeface="Arial"/>
              <a:sym typeface="Arial"/>
            </a:endParaRPr>
          </a:p>
          <a:p>
            <a:pPr algn="just"/>
            <a:r>
              <a:rPr lang="es-CL" sz="1600" dirty="0">
                <a:cs typeface="Times New Roman" panose="02020603050405020304" pitchFamily="18" charset="0"/>
              </a:rPr>
              <a:t>Estrella, S. (2019). Comprensión de la media aritmética por profesores de secundaria en formación inicial. </a:t>
            </a:r>
            <a:r>
              <a:rPr lang="es-CL" sz="1600" dirty="0" err="1">
                <a:cs typeface="Times New Roman" panose="02020603050405020304" pitchFamily="18" charset="0"/>
              </a:rPr>
              <a:t>Olfos</a:t>
            </a:r>
            <a:r>
              <a:rPr lang="es-CL" sz="1600" dirty="0">
                <a:cs typeface="Times New Roman" panose="02020603050405020304" pitchFamily="18" charset="0"/>
              </a:rPr>
              <a:t>, R., Ramos, E. y </a:t>
            </a:r>
            <a:r>
              <a:rPr lang="es-CL" sz="1600" dirty="0" err="1">
                <a:cs typeface="Times New Roman" panose="02020603050405020304" pitchFamily="18" charset="0"/>
              </a:rPr>
              <a:t>Zakaryan</a:t>
            </a:r>
            <a:r>
              <a:rPr lang="es-CL" sz="1600" dirty="0">
                <a:cs typeface="Times New Roman" panose="02020603050405020304" pitchFamily="18" charset="0"/>
              </a:rPr>
              <a:t>, D (Ed.), </a:t>
            </a:r>
            <a:r>
              <a:rPr lang="es-CL" sz="1600" i="1" dirty="0">
                <a:cs typeface="Times New Roman" panose="02020603050405020304" pitchFamily="18" charset="0"/>
              </a:rPr>
              <a:t>Aportes a la práctica docente desde la didáctica de la matemática </a:t>
            </a:r>
            <a:r>
              <a:rPr lang="es-CL" sz="1600" dirty="0">
                <a:cs typeface="Times New Roman" panose="02020603050405020304" pitchFamily="18" charset="0"/>
              </a:rPr>
              <a:t>(pp. 101-121). Barcelona, España: Graó.</a:t>
            </a:r>
          </a:p>
          <a:p>
            <a:pPr algn="just"/>
            <a:r>
              <a:rPr lang="es-CL" sz="1600" dirty="0">
                <a:cs typeface="Times New Roman" panose="02020603050405020304" pitchFamily="18" charset="0"/>
              </a:rPr>
              <a:t>Estrella, S., e </a:t>
            </a:r>
            <a:r>
              <a:rPr lang="es-CL" sz="1600" dirty="0" err="1">
                <a:cs typeface="Times New Roman" panose="02020603050405020304" pitchFamily="18" charset="0"/>
              </a:rPr>
              <a:t>Isoda</a:t>
            </a:r>
            <a:r>
              <a:rPr lang="es-CL" sz="1600" dirty="0">
                <a:cs typeface="Times New Roman" panose="02020603050405020304" pitchFamily="18" charset="0"/>
              </a:rPr>
              <a:t>, M. (2019). </a:t>
            </a:r>
            <a:r>
              <a:rPr lang="es-CL" sz="1600" i="1" dirty="0">
                <a:cs typeface="Times New Roman" panose="02020603050405020304" pitchFamily="18" charset="0"/>
              </a:rPr>
              <a:t>Libro del estudiante, 4° Matemática</a:t>
            </a:r>
            <a:r>
              <a:rPr lang="es-CL" sz="1600" dirty="0">
                <a:cs typeface="Times New Roman" panose="02020603050405020304" pitchFamily="18" charset="0"/>
              </a:rPr>
              <a:t>. Valparaíso: MINEDUC y programa Sumo Primero PUCV.</a:t>
            </a:r>
          </a:p>
          <a:p>
            <a:pPr algn="just"/>
            <a:r>
              <a:rPr lang="es-CL" sz="1600" dirty="0">
                <a:cs typeface="Times New Roman" panose="02020603050405020304" pitchFamily="18" charset="0"/>
              </a:rPr>
              <a:t>Estrella, S. (2008). Medidas de tendencia central en la </a:t>
            </a:r>
            <a:r>
              <a:rPr lang="es-CL" sz="1600" dirty="0" err="1">
                <a:cs typeface="Times New Roman" panose="02020603050405020304" pitchFamily="18" charset="0"/>
              </a:rPr>
              <a:t>enseñana</a:t>
            </a:r>
            <a:r>
              <a:rPr lang="es-CL" sz="1600" dirty="0">
                <a:cs typeface="Times New Roman" panose="02020603050405020304" pitchFamily="18" charset="0"/>
              </a:rPr>
              <a:t> básica de Chile. </a:t>
            </a:r>
            <a:r>
              <a:rPr lang="es-CL" sz="1600" i="1" dirty="0">
                <a:cs typeface="Times New Roman" panose="02020603050405020304" pitchFamily="18" charset="0"/>
              </a:rPr>
              <a:t>RECHIEM 4</a:t>
            </a:r>
            <a:r>
              <a:rPr lang="es-CL" sz="1600" dirty="0">
                <a:cs typeface="Times New Roman" panose="02020603050405020304" pitchFamily="18" charset="0"/>
              </a:rPr>
              <a:t>(1). </a:t>
            </a:r>
          </a:p>
          <a:p>
            <a:pPr algn="just"/>
            <a:r>
              <a:rPr lang="es-CL" sz="1600" dirty="0">
                <a:cs typeface="Times New Roman" panose="02020603050405020304" pitchFamily="18" charset="0"/>
              </a:rPr>
              <a:t>Franklin, C., </a:t>
            </a:r>
            <a:r>
              <a:rPr lang="es-CL" sz="1600" dirty="0" err="1">
                <a:cs typeface="Times New Roman" panose="02020603050405020304" pitchFamily="18" charset="0"/>
              </a:rPr>
              <a:t>Kader</a:t>
            </a:r>
            <a:r>
              <a:rPr lang="es-CL" sz="1600" dirty="0">
                <a:cs typeface="Times New Roman" panose="02020603050405020304" pitchFamily="18" charset="0"/>
              </a:rPr>
              <a:t>, G., </a:t>
            </a:r>
            <a:r>
              <a:rPr lang="es-CL" sz="1600" dirty="0" err="1">
                <a:cs typeface="Times New Roman" panose="02020603050405020304" pitchFamily="18" charset="0"/>
              </a:rPr>
              <a:t>Mewborn</a:t>
            </a:r>
            <a:r>
              <a:rPr lang="es-CL" sz="1600" dirty="0">
                <a:cs typeface="Times New Roman" panose="02020603050405020304" pitchFamily="18" charset="0"/>
              </a:rPr>
              <a:t>, D., Moreno, J., Peck, R., Perry, M., </a:t>
            </a:r>
            <a:r>
              <a:rPr lang="es-CL" sz="1600" dirty="0" err="1">
                <a:cs typeface="Times New Roman" panose="02020603050405020304" pitchFamily="18" charset="0"/>
              </a:rPr>
              <a:t>Scheaffer</a:t>
            </a:r>
            <a:r>
              <a:rPr lang="es-CL" sz="1600" dirty="0">
                <a:cs typeface="Times New Roman" panose="02020603050405020304" pitchFamily="18" charset="0"/>
              </a:rPr>
              <a:t>, R. (2005). </a:t>
            </a:r>
            <a:r>
              <a:rPr lang="es-CL" sz="1600" i="1" dirty="0">
                <a:cs typeface="Times New Roman" panose="02020603050405020304" pitchFamily="18" charset="0"/>
              </a:rPr>
              <a:t>Lineamientos para la Evaluación y Enseñanza en Educación Estadística, Reporte (GAISE).</a:t>
            </a:r>
            <a:r>
              <a:rPr lang="es-CL" sz="1600" dirty="0">
                <a:cs typeface="Times New Roman" panose="02020603050405020304" pitchFamily="18" charset="0"/>
              </a:rPr>
              <a:t> </a:t>
            </a:r>
            <a:r>
              <a:rPr lang="es-CL" sz="1600" i="1" dirty="0">
                <a:cs typeface="Times New Roman" panose="02020603050405020304" pitchFamily="18" charset="0"/>
              </a:rPr>
              <a:t> </a:t>
            </a:r>
            <a:r>
              <a:rPr lang="es-CL" sz="1600" dirty="0">
                <a:cs typeface="Times New Roman" panose="02020603050405020304" pitchFamily="18" charset="0"/>
              </a:rPr>
              <a:t>Recuperado el 5 de mayo 2020 en </a:t>
            </a:r>
            <a:r>
              <a:rPr lang="es-CL" sz="1600" dirty="0">
                <a:cs typeface="Times New Roman" panose="02020603050405020304" pitchFamily="18" charset="0"/>
                <a:hlinkClick r:id="rId2"/>
              </a:rPr>
              <a:t>https://www.amstat.org/asa/files/pdfs/GAISE/Spanish.pdf</a:t>
            </a:r>
            <a:r>
              <a:rPr lang="es-CL" sz="2400" dirty="0">
                <a:cs typeface="Times New Roman" panose="02020603050405020304" pitchFamily="18" charset="0"/>
              </a:rPr>
              <a:t> </a:t>
            </a:r>
            <a:endParaRPr lang="es-CL" sz="2400" i="1" dirty="0">
              <a:cs typeface="Times New Roman" panose="02020603050405020304" pitchFamily="18" charset="0"/>
            </a:endParaRPr>
          </a:p>
          <a:p>
            <a:pPr algn="just"/>
            <a:r>
              <a:rPr lang="es-CL" sz="1600" dirty="0">
                <a:cs typeface="Times New Roman" panose="02020603050405020304" pitchFamily="18" charset="0"/>
              </a:rPr>
              <a:t>Garrett, A. y García, J. (2007). Caracterización de la comprensión de algunos aspectos de la media aritmética: Un estudio con alumnos de secundaria y universitarios. </a:t>
            </a:r>
            <a:r>
              <a:rPr lang="es-ES" sz="1600" i="1" dirty="0">
                <a:cs typeface="Times New Roman" panose="02020603050405020304" pitchFamily="18" charset="0"/>
              </a:rPr>
              <a:t>Enseñanza de la Matemática, volumen</a:t>
            </a:r>
            <a:r>
              <a:rPr lang="es-ES" sz="1600" dirty="0">
                <a:cs typeface="Times New Roman" panose="02020603050405020304" pitchFamily="18" charset="0"/>
              </a:rPr>
              <a:t> 17 (1), 31-57.</a:t>
            </a:r>
          </a:p>
          <a:p>
            <a:pPr algn="just"/>
            <a:r>
              <a:rPr lang="en-US" sz="1600" dirty="0">
                <a:cs typeface="Times New Roman" panose="02020603050405020304" pitchFamily="18" charset="0"/>
              </a:rPr>
              <a:t>Leavy, A. M., &amp; Hourigan, M. (2015). Motivating inquiry in statistics and probability in the primary classroom. Teaching Statistics, 37(2), 41–47. </a:t>
            </a:r>
            <a:r>
              <a:rPr lang="en-US" sz="1600" dirty="0">
                <a:cs typeface="Times New Roman" panose="02020603050405020304" pitchFamily="18" charset="0"/>
                <a:hlinkClick r:id="rId3"/>
              </a:rPr>
              <a:t>https://doi.org/10.1111/test.12062</a:t>
            </a:r>
            <a:endParaRPr lang="en-US" sz="1600" dirty="0">
              <a:cs typeface="Times New Roman" panose="02020603050405020304" pitchFamily="18" charset="0"/>
            </a:endParaRPr>
          </a:p>
          <a:p>
            <a:pPr algn="just"/>
            <a:r>
              <a:rPr lang="en-US" sz="1600" dirty="0">
                <a:cs typeface="Times New Roman" panose="02020603050405020304" pitchFamily="18" charset="0"/>
              </a:rPr>
              <a:t>Leavy, A., Hourigan, M. (2017) The role of perceptual similarity, context, and situation when selecting attributes: considerations made by 5–6-year-olds in data modeling environments. </a:t>
            </a:r>
            <a:r>
              <a:rPr lang="en-US" sz="1600" i="1" dirty="0">
                <a:cs typeface="Times New Roman" panose="02020603050405020304" pitchFamily="18" charset="0"/>
              </a:rPr>
              <a:t>Educ Stud Math</a:t>
            </a:r>
            <a:r>
              <a:rPr lang="en-US" sz="1600" dirty="0">
                <a:cs typeface="Times New Roman" panose="02020603050405020304" pitchFamily="18" charset="0"/>
              </a:rPr>
              <a:t> </a:t>
            </a:r>
            <a:r>
              <a:rPr lang="en-US" sz="1600" b="1" dirty="0">
                <a:cs typeface="Times New Roman" panose="02020603050405020304" pitchFamily="18" charset="0"/>
              </a:rPr>
              <a:t>97, </a:t>
            </a:r>
            <a:r>
              <a:rPr lang="en-US" sz="1600" dirty="0">
                <a:cs typeface="Times New Roman" panose="02020603050405020304" pitchFamily="18" charset="0"/>
              </a:rPr>
              <a:t>163–183 (2018). https://doi.org/10.1007/s10649-017-9791-2</a:t>
            </a:r>
          </a:p>
          <a:p>
            <a:pPr algn="just"/>
            <a:r>
              <a:rPr lang="es-ES" sz="1600" dirty="0">
                <a:solidFill>
                  <a:schemeClr val="dk1"/>
                </a:solidFill>
                <a:ea typeface="Arial"/>
                <a:cs typeface="Times New Roman" panose="02020603050405020304" pitchFamily="18" charset="0"/>
                <a:sym typeface="Arial"/>
              </a:rPr>
              <a:t>Ministerio de Educación de Chile (2012). Matemática. En Autor (Ed.), </a:t>
            </a:r>
            <a:r>
              <a:rPr lang="es-ES" sz="1600" i="1" dirty="0">
                <a:solidFill>
                  <a:schemeClr val="dk1"/>
                </a:solidFill>
                <a:ea typeface="Arial"/>
                <a:cs typeface="Times New Roman" panose="02020603050405020304" pitchFamily="18" charset="0"/>
                <a:sym typeface="Arial"/>
              </a:rPr>
              <a:t>Bases Curriculares para la Educación Básica</a:t>
            </a:r>
            <a:r>
              <a:rPr lang="es-ES" sz="1600" dirty="0">
                <a:solidFill>
                  <a:schemeClr val="dk1"/>
                </a:solidFill>
                <a:ea typeface="Arial"/>
                <a:cs typeface="Times New Roman" panose="02020603050405020304" pitchFamily="18" charset="0"/>
                <a:sym typeface="Arial"/>
              </a:rPr>
              <a:t> (pp. 85–135). Santiago, Chile: Autor.</a:t>
            </a:r>
            <a:endParaRPr lang="es-CL" sz="1600" dirty="0">
              <a:cs typeface="Times New Roman" panose="02020603050405020304" pitchFamily="18" charset="0"/>
            </a:endParaRPr>
          </a:p>
          <a:p>
            <a:pPr algn="just"/>
            <a:r>
              <a:rPr lang="es-ES" sz="1600" dirty="0">
                <a:solidFill>
                  <a:schemeClr val="dk1"/>
                </a:solidFill>
                <a:ea typeface="Arial"/>
                <a:cs typeface="Times New Roman" panose="02020603050405020304" pitchFamily="18" charset="0"/>
                <a:sym typeface="Arial"/>
              </a:rPr>
              <a:t>Ministerio de Educación de Chile</a:t>
            </a:r>
            <a:r>
              <a:rPr lang="es-CL" sz="1600" dirty="0">
                <a:cs typeface="Times New Roman" panose="02020603050405020304" pitchFamily="18" charset="0"/>
              </a:rPr>
              <a:t> (2018). Bases curriculares 1° a 6° básico</a:t>
            </a:r>
            <a:r>
              <a:rPr lang="es-MX" sz="1600" dirty="0">
                <a:cs typeface="Times New Roman" panose="02020603050405020304" pitchFamily="18" charset="0"/>
              </a:rPr>
              <a:t>. Recuperado el 5 mayo 2020 en </a:t>
            </a:r>
            <a:r>
              <a:rPr lang="es-CL" sz="1600" dirty="0">
                <a:cs typeface="Times New Roman" panose="02020603050405020304" pitchFamily="18" charset="0"/>
                <a:hlinkClick r:id="rId4">
                  <a:extLst>
                    <a:ext uri="{A12FA001-AC4F-418D-AE19-62706E023703}">
                      <ahyp:hlinkClr xmlns:ahyp="http://schemas.microsoft.com/office/drawing/2018/hyperlinkcolor" val="tx"/>
                    </a:ext>
                  </a:extLst>
                </a:hlinkClick>
              </a:rPr>
              <a:t>https://www.curriculumnacional.cl/614/w3-propertyvalue-120183.html_</a:t>
            </a:r>
            <a:endParaRPr lang="es-CL" sz="1600" dirty="0">
              <a:cs typeface="Times New Roman" panose="02020603050405020304" pitchFamily="18" charset="0"/>
            </a:endParaRPr>
          </a:p>
          <a:p>
            <a:pPr algn="just"/>
            <a:r>
              <a:rPr lang="es-CL" sz="1600" dirty="0">
                <a:cs typeface="Times New Roman" panose="02020603050405020304" pitchFamily="18" charset="0"/>
              </a:rPr>
              <a:t>Vidal-</a:t>
            </a:r>
            <a:r>
              <a:rPr lang="es-CL" sz="1600" dirty="0" err="1">
                <a:cs typeface="Times New Roman" panose="02020603050405020304" pitchFamily="18" charset="0"/>
              </a:rPr>
              <a:t>Zsabó</a:t>
            </a:r>
            <a:r>
              <a:rPr lang="es-CL" sz="1600" dirty="0">
                <a:cs typeface="Times New Roman" panose="02020603050405020304" pitchFamily="18" charset="0"/>
              </a:rPr>
              <a:t>, P. (2015). </a:t>
            </a:r>
            <a:r>
              <a:rPr lang="es-CL" sz="1600" i="1" dirty="0">
                <a:cs typeface="Times New Roman" panose="02020603050405020304" pitchFamily="18" charset="0"/>
              </a:rPr>
              <a:t>Un estudio de clase para resignificar la variable estadística a nivel de la enseñanza escolar </a:t>
            </a:r>
            <a:r>
              <a:rPr lang="es-CL" sz="1600" dirty="0">
                <a:cs typeface="Times New Roman" panose="02020603050405020304" pitchFamily="18" charset="0"/>
              </a:rPr>
              <a:t>(tesis de maestría). Pontificia Universidad Católica de Valparaíso, Valparaíso, Chile. </a:t>
            </a:r>
          </a:p>
        </p:txBody>
      </p:sp>
      <p:pic>
        <p:nvPicPr>
          <p:cNvPr id="6" name="Imagen 5">
            <a:extLst>
              <a:ext uri="{FF2B5EF4-FFF2-40B4-BE49-F238E27FC236}">
                <a16:creationId xmlns:a16="http://schemas.microsoft.com/office/drawing/2014/main" id="{6298B3FC-C05F-49EB-A9AA-4D45B4DECFAC}"/>
              </a:ext>
            </a:extLst>
          </p:cNvPr>
          <p:cNvPicPr>
            <a:picLocks noChangeAspect="1"/>
          </p:cNvPicPr>
          <p:nvPr/>
        </p:nvPicPr>
        <p:blipFill>
          <a:blip r:embed="rId5"/>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555834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6764E-95D0-467C-A6F1-14E3331F4BDE}"/>
              </a:ext>
            </a:extLst>
          </p:cNvPr>
          <p:cNvSpPr>
            <a:spLocks noGrp="1"/>
          </p:cNvSpPr>
          <p:nvPr>
            <p:ph type="title"/>
          </p:nvPr>
        </p:nvSpPr>
        <p:spPr>
          <a:xfrm>
            <a:off x="649514" y="0"/>
            <a:ext cx="10515600" cy="924025"/>
          </a:xfrm>
        </p:spPr>
        <p:txBody>
          <a:bodyPr>
            <a:normAutofit/>
          </a:bodyPr>
          <a:lstStyle/>
          <a:p>
            <a:r>
              <a:rPr lang="es-CL" sz="3600" b="1" dirty="0">
                <a:solidFill>
                  <a:srgbClr val="FF0000"/>
                </a:solidFill>
                <a:latin typeface="Calibri" panose="020F0502020204030204"/>
              </a:rPr>
              <a:t>ÍNDICE DEL TALLER 13</a:t>
            </a:r>
            <a:endParaRPr lang="es-CL" sz="3200" b="1"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D355034E-BBA9-4DDB-BD48-4AD2EEE130DB}"/>
              </a:ext>
            </a:extLst>
          </p:cNvPr>
          <p:cNvPicPr>
            <a:picLocks noChangeAspect="1"/>
          </p:cNvPicPr>
          <p:nvPr/>
        </p:nvPicPr>
        <p:blipFill>
          <a:blip r:embed="rId3"/>
          <a:stretch>
            <a:fillRect/>
          </a:stretch>
        </p:blipFill>
        <p:spPr>
          <a:xfrm>
            <a:off x="10755688" y="108857"/>
            <a:ext cx="1238192" cy="924024"/>
          </a:xfrm>
          <a:prstGeom prst="rect">
            <a:avLst/>
          </a:prstGeom>
        </p:spPr>
      </p:pic>
      <p:sp>
        <p:nvSpPr>
          <p:cNvPr id="10" name="Marcador de contenido 2">
            <a:extLst>
              <a:ext uri="{FF2B5EF4-FFF2-40B4-BE49-F238E27FC236}">
                <a16:creationId xmlns:a16="http://schemas.microsoft.com/office/drawing/2014/main" id="{BB2E97B8-9DC5-4E28-9107-36CBBFFCD41B}"/>
              </a:ext>
            </a:extLst>
          </p:cNvPr>
          <p:cNvSpPr>
            <a:spLocks noGrp="1"/>
          </p:cNvSpPr>
          <p:nvPr>
            <p:ph idx="1"/>
          </p:nvPr>
        </p:nvSpPr>
        <p:spPr>
          <a:xfrm>
            <a:off x="649514" y="699002"/>
            <a:ext cx="10515600" cy="6158997"/>
          </a:xfrm>
        </p:spPr>
        <p:txBody>
          <a:bodyPr>
            <a:noAutofit/>
          </a:bodyPr>
          <a:lstStyle/>
          <a:p>
            <a:pPr algn="just">
              <a:buFont typeface=".Apple Color Emoji UI"/>
              <a:buChar char="🔹"/>
            </a:pPr>
            <a:r>
              <a:rPr lang="es-MX" sz="2400" b="1" dirty="0">
                <a:solidFill>
                  <a:schemeClr val="accent5">
                    <a:lumMod val="75000"/>
                  </a:schemeClr>
                </a:solidFill>
              </a:rPr>
              <a:t>Modelación de práctica profesional docente</a:t>
            </a:r>
            <a:endParaRPr lang="es-MX" sz="2000" b="1" dirty="0">
              <a:solidFill>
                <a:schemeClr val="accent5">
                  <a:lumMod val="75000"/>
                </a:schemeClr>
              </a:solidFill>
            </a:endParaRPr>
          </a:p>
          <a:p>
            <a:pPr lvl="1" algn="just"/>
            <a:r>
              <a:rPr lang="es-MX" sz="1800" i="1" dirty="0">
                <a:solidFill>
                  <a:schemeClr val="accent5">
                    <a:lumMod val="75000"/>
                  </a:schemeClr>
                </a:solidFill>
              </a:rPr>
              <a:t>Análisis de una tarea matemática que ponen en juego los conceptos de variabilidad, contexto e incertidumbre.</a:t>
            </a:r>
          </a:p>
          <a:p>
            <a:pPr lvl="1" algn="just"/>
            <a:r>
              <a:rPr lang="es-MX" sz="1800" i="1" dirty="0">
                <a:solidFill>
                  <a:schemeClr val="accent5">
                    <a:lumMod val="75000"/>
                  </a:schemeClr>
                </a:solidFill>
              </a:rPr>
              <a:t>Profundizando en los conceptos de contexto, variabilidad e incertidumbre.</a:t>
            </a:r>
          </a:p>
          <a:p>
            <a:pPr lvl="1" algn="just"/>
            <a:r>
              <a:rPr lang="es-MX" sz="1800" i="1" dirty="0">
                <a:solidFill>
                  <a:schemeClr val="accent5">
                    <a:lumMod val="75000"/>
                  </a:schemeClr>
                </a:solidFill>
              </a:rPr>
              <a:t>Reflexión en torno a nuestra enseñanza. </a:t>
            </a:r>
          </a:p>
          <a:p>
            <a:pPr lvl="1" algn="just"/>
            <a:r>
              <a:rPr lang="es-MX" sz="1800" i="1" dirty="0">
                <a:solidFill>
                  <a:schemeClr val="accent5">
                    <a:lumMod val="75000"/>
                  </a:schemeClr>
                </a:solidFill>
              </a:rPr>
              <a:t>Enfoque curricular.</a:t>
            </a:r>
          </a:p>
          <a:p>
            <a:pPr lvl="1" algn="just"/>
            <a:r>
              <a:rPr lang="es-MX" sz="1800" i="1" dirty="0">
                <a:solidFill>
                  <a:schemeClr val="accent5">
                    <a:lumMod val="75000"/>
                  </a:schemeClr>
                </a:solidFill>
              </a:rPr>
              <a:t>Una mirada al futuro cercano.</a:t>
            </a:r>
          </a:p>
          <a:p>
            <a:pPr algn="just">
              <a:buFont typeface=".Apple Color Emoji UI"/>
              <a:buChar char="🔹"/>
            </a:pPr>
            <a:r>
              <a:rPr lang="es-MX" sz="2400" b="1" dirty="0">
                <a:solidFill>
                  <a:schemeClr val="accent5">
                    <a:lumMod val="75000"/>
                  </a:schemeClr>
                </a:solidFill>
              </a:rPr>
              <a:t>Análisis y </a:t>
            </a:r>
            <a:r>
              <a:rPr lang="es-CL" sz="2400" b="1" dirty="0">
                <a:solidFill>
                  <a:schemeClr val="accent5">
                    <a:lumMod val="75000"/>
                  </a:schemeClr>
                </a:solidFill>
              </a:rPr>
              <a:t>Resolución de tareas matemáticas (TM’s)</a:t>
            </a:r>
          </a:p>
          <a:p>
            <a:pPr lvl="1" algn="just"/>
            <a:r>
              <a:rPr lang="es-MX" sz="1800" b="1" dirty="0">
                <a:solidFill>
                  <a:schemeClr val="accent5">
                    <a:lumMod val="75000"/>
                  </a:schemeClr>
                </a:solidFill>
              </a:rPr>
              <a:t> </a:t>
            </a:r>
            <a:r>
              <a:rPr lang="es-CL" sz="1800" i="1" dirty="0">
                <a:solidFill>
                  <a:schemeClr val="accent5">
                    <a:lumMod val="75000"/>
                  </a:schemeClr>
                </a:solidFill>
              </a:rPr>
              <a:t>Análisis y resolución de </a:t>
            </a:r>
            <a:r>
              <a:rPr lang="es-CL" sz="1800" i="1" dirty="0" err="1">
                <a:solidFill>
                  <a:schemeClr val="accent5">
                    <a:lumMod val="75000"/>
                  </a:schemeClr>
                </a:solidFill>
              </a:rPr>
              <a:t>TM’s</a:t>
            </a:r>
            <a:r>
              <a:rPr lang="es-CL" sz="1800" i="1" dirty="0">
                <a:solidFill>
                  <a:schemeClr val="accent5">
                    <a:lumMod val="75000"/>
                  </a:schemeClr>
                </a:solidFill>
              </a:rPr>
              <a:t> en torno a los conceptos de variabilidad, contexto e incertidumbre presentes en los textos del Sumo Primero.</a:t>
            </a:r>
          </a:p>
          <a:p>
            <a:pPr lvl="1" algn="just"/>
            <a:r>
              <a:rPr lang="es-CL" sz="1800" i="1" dirty="0">
                <a:solidFill>
                  <a:schemeClr val="accent5">
                    <a:lumMod val="75000"/>
                  </a:schemeClr>
                </a:solidFill>
              </a:rPr>
              <a:t>Ejemplos propuestos en la plataforma Khan </a:t>
            </a:r>
            <a:r>
              <a:rPr lang="es-CL" sz="1800" i="1" dirty="0" err="1">
                <a:solidFill>
                  <a:schemeClr val="accent5">
                    <a:lumMod val="75000"/>
                  </a:schemeClr>
                </a:solidFill>
              </a:rPr>
              <a:t>Academy</a:t>
            </a:r>
            <a:r>
              <a:rPr lang="es-CL" sz="1800" i="1" dirty="0">
                <a:solidFill>
                  <a:schemeClr val="accent5">
                    <a:lumMod val="75000"/>
                  </a:schemeClr>
                </a:solidFill>
              </a:rPr>
              <a:t>.</a:t>
            </a:r>
          </a:p>
          <a:p>
            <a:pPr algn="just">
              <a:buFont typeface=".Apple Color Emoji UI"/>
              <a:buChar char="🔹"/>
            </a:pPr>
            <a:r>
              <a:rPr lang="es-CL" sz="2400" b="1" dirty="0">
                <a:solidFill>
                  <a:schemeClr val="accent5">
                    <a:lumMod val="75000"/>
                  </a:schemeClr>
                </a:solidFill>
              </a:rPr>
              <a:t>Institucionalización y Evaluación </a:t>
            </a:r>
          </a:p>
          <a:p>
            <a:pPr lvl="1" algn="just"/>
            <a:r>
              <a:rPr lang="es-CL" sz="1800" i="1" dirty="0">
                <a:solidFill>
                  <a:schemeClr val="accent5">
                    <a:lumMod val="75000"/>
                  </a:schemeClr>
                </a:solidFill>
              </a:rPr>
              <a:t>Aplicación de los conceptos relevantes estudiados en el taller. Resolución de una tarea matemática.</a:t>
            </a:r>
          </a:p>
          <a:p>
            <a:pPr lvl="1" algn="just"/>
            <a:r>
              <a:rPr lang="es-CL" sz="1800" i="1" dirty="0">
                <a:solidFill>
                  <a:schemeClr val="accent5">
                    <a:lumMod val="75000"/>
                  </a:schemeClr>
                </a:solidFill>
              </a:rPr>
              <a:t>Evaluación del taller.</a:t>
            </a:r>
            <a:endParaRPr lang="es-CL" sz="1800" i="1" dirty="0">
              <a:solidFill>
                <a:schemeClr val="accent5">
                  <a:lumMod val="75000"/>
                </a:schemeClr>
              </a:solidFill>
              <a:highlight>
                <a:srgbClr val="FFFF00"/>
              </a:highlight>
            </a:endParaRPr>
          </a:p>
          <a:p>
            <a:pPr lvl="1" algn="just"/>
            <a:r>
              <a:rPr lang="es-CL" sz="1800" i="1" dirty="0">
                <a:solidFill>
                  <a:schemeClr val="accent5">
                    <a:lumMod val="75000"/>
                  </a:schemeClr>
                </a:solidFill>
              </a:rPr>
              <a:t>Post test.</a:t>
            </a:r>
            <a:endParaRPr lang="es-CL" sz="2000" dirty="0"/>
          </a:p>
          <a:p>
            <a:endParaRPr lang="es-CL" sz="2000" dirty="0"/>
          </a:p>
        </p:txBody>
      </p:sp>
    </p:spTree>
    <p:extLst>
      <p:ext uri="{BB962C8B-B14F-4D97-AF65-F5344CB8AC3E}">
        <p14:creationId xmlns:p14="http://schemas.microsoft.com/office/powerpoint/2010/main" val="331375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90A5E34-0B7F-4870-995F-D5604576A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12462"/>
          </a:xfrm>
          <a:prstGeom prst="rect">
            <a:avLst/>
          </a:prstGeom>
        </p:spPr>
      </p:pic>
      <p:sp>
        <p:nvSpPr>
          <p:cNvPr id="4" name="Título 3">
            <a:extLst>
              <a:ext uri="{FF2B5EF4-FFF2-40B4-BE49-F238E27FC236}">
                <a16:creationId xmlns:a16="http://schemas.microsoft.com/office/drawing/2014/main" id="{0C0C71AA-6920-4E1C-9EAA-4D54A4AAB1B3}"/>
              </a:ext>
            </a:extLst>
          </p:cNvPr>
          <p:cNvSpPr>
            <a:spLocks noGrp="1"/>
          </p:cNvSpPr>
          <p:nvPr>
            <p:ph type="ctrTitle"/>
          </p:nvPr>
        </p:nvSpPr>
        <p:spPr>
          <a:xfrm>
            <a:off x="1524000" y="2212431"/>
            <a:ext cx="9144000" cy="2387600"/>
          </a:xfrm>
        </p:spPr>
        <p:txBody>
          <a:bodyPr/>
          <a:lstStyle/>
          <a:p>
            <a:r>
              <a:rPr lang="es-CL" b="1" dirty="0">
                <a:solidFill>
                  <a:schemeClr val="bg1"/>
                </a:solidFill>
              </a:rPr>
              <a:t>Modelación de la práctica profesional docente</a:t>
            </a:r>
          </a:p>
        </p:txBody>
      </p:sp>
    </p:spTree>
    <p:extLst>
      <p:ext uri="{BB962C8B-B14F-4D97-AF65-F5344CB8AC3E}">
        <p14:creationId xmlns:p14="http://schemas.microsoft.com/office/powerpoint/2010/main" val="36685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6764E-95D0-467C-A6F1-14E3331F4BDE}"/>
              </a:ext>
            </a:extLst>
          </p:cNvPr>
          <p:cNvSpPr>
            <a:spLocks noGrp="1"/>
          </p:cNvSpPr>
          <p:nvPr>
            <p:ph type="title"/>
          </p:nvPr>
        </p:nvSpPr>
        <p:spPr>
          <a:xfrm>
            <a:off x="537029" y="261243"/>
            <a:ext cx="10515600" cy="1607314"/>
          </a:xfrm>
        </p:spPr>
        <p:txBody>
          <a:bodyPr>
            <a:normAutofit/>
          </a:bodyPr>
          <a:lstStyle/>
          <a:p>
            <a:r>
              <a:rPr lang="es-CL" sz="4800" dirty="0">
                <a:solidFill>
                  <a:schemeClr val="accent5">
                    <a:lumMod val="75000"/>
                  </a:schemeClr>
                </a:solidFill>
                <a:latin typeface="+mn-lt"/>
              </a:rPr>
              <a:t>Actividad 1: 100 metros planos</a:t>
            </a:r>
            <a:br>
              <a:rPr lang="es-CL" sz="4800" dirty="0">
                <a:solidFill>
                  <a:schemeClr val="accent5">
                    <a:lumMod val="75000"/>
                  </a:schemeClr>
                </a:solidFill>
                <a:latin typeface="+mn-lt"/>
              </a:rPr>
            </a:br>
            <a:r>
              <a:rPr lang="es-CL" sz="2400" dirty="0">
                <a:solidFill>
                  <a:schemeClr val="accent5">
                    <a:lumMod val="75000"/>
                  </a:schemeClr>
                </a:solidFill>
                <a:latin typeface="+mn-lt"/>
                <a:cs typeface="Times New Roman" panose="02020603050405020304" pitchFamily="18" charset="0"/>
              </a:rPr>
              <a:t>(puede utilizar cualquier implemento y/o método que estime conveniente)</a:t>
            </a:r>
            <a:endParaRPr lang="es-CL" sz="2800" dirty="0">
              <a:solidFill>
                <a:schemeClr val="accent5">
                  <a:lumMod val="75000"/>
                </a:schemeClr>
              </a:solidFill>
              <a:latin typeface="+mn-lt"/>
              <a:cs typeface="Times New Roman" panose="02020603050405020304" pitchFamily="18" charset="0"/>
            </a:endParaRPr>
          </a:p>
        </p:txBody>
      </p:sp>
      <p:sp>
        <p:nvSpPr>
          <p:cNvPr id="7" name="Marcador de contenido 6">
            <a:extLst>
              <a:ext uri="{FF2B5EF4-FFF2-40B4-BE49-F238E27FC236}">
                <a16:creationId xmlns:a16="http://schemas.microsoft.com/office/drawing/2014/main" id="{4631C20F-838A-4F34-8E04-D56C2B0F316E}"/>
              </a:ext>
            </a:extLst>
          </p:cNvPr>
          <p:cNvSpPr>
            <a:spLocks noGrp="1"/>
          </p:cNvSpPr>
          <p:nvPr>
            <p:ph idx="1"/>
          </p:nvPr>
        </p:nvSpPr>
        <p:spPr>
          <a:xfrm>
            <a:off x="537029" y="1868556"/>
            <a:ext cx="8258628" cy="4546757"/>
          </a:xfrm>
        </p:spPr>
        <p:txBody>
          <a:bodyPr>
            <a:normAutofit/>
          </a:bodyPr>
          <a:lstStyle/>
          <a:p>
            <a:pPr marL="0" indent="0" algn="just">
              <a:buNone/>
            </a:pPr>
            <a:r>
              <a:rPr lang="es-CL" sz="2400" dirty="0">
                <a:solidFill>
                  <a:schemeClr val="accent5">
                    <a:lumMod val="75000"/>
                  </a:schemeClr>
                </a:solidFill>
                <a:cs typeface="Times New Roman" panose="02020603050405020304" pitchFamily="18" charset="0"/>
              </a:rPr>
              <a:t>A petición del profesor de Educación Física, 10 estudiantes registraron en forma independiente y simultánea el tiempo recorrido por una compañera en la distancia de 80 m. Los tiempos registrados (en segundos) fueron los siguientes:</a:t>
            </a:r>
          </a:p>
          <a:p>
            <a:endParaRPr lang="es-CL" sz="2400" dirty="0">
              <a:solidFill>
                <a:schemeClr val="accent5">
                  <a:lumMod val="75000"/>
                </a:schemeClr>
              </a:solidFill>
              <a:cs typeface="Times New Roman" panose="02020603050405020304" pitchFamily="18" charset="0"/>
            </a:endParaRPr>
          </a:p>
          <a:p>
            <a:pPr marL="0" indent="0" algn="ctr">
              <a:buNone/>
            </a:pPr>
            <a:r>
              <a:rPr lang="es-CL" sz="2400" dirty="0">
                <a:solidFill>
                  <a:schemeClr val="accent5">
                    <a:lumMod val="75000"/>
                  </a:schemeClr>
                </a:solidFill>
                <a:cs typeface="Times New Roman" panose="02020603050405020304" pitchFamily="18" charset="0"/>
              </a:rPr>
              <a:t>15,05    14,95     15,05     15     7     15     14,9     15     14,95     15</a:t>
            </a:r>
          </a:p>
          <a:p>
            <a:endParaRPr lang="es-CL" sz="2400" dirty="0">
              <a:solidFill>
                <a:schemeClr val="accent5">
                  <a:lumMod val="75000"/>
                </a:schemeClr>
              </a:solidFill>
              <a:cs typeface="Times New Roman" panose="02020603050405020304" pitchFamily="18" charset="0"/>
            </a:endParaRPr>
          </a:p>
          <a:p>
            <a:pPr marL="0" indent="0" algn="just">
              <a:buNone/>
            </a:pPr>
            <a:r>
              <a:rPr lang="es-CL" b="1" dirty="0">
                <a:solidFill>
                  <a:schemeClr val="accent5">
                    <a:lumMod val="75000"/>
                  </a:schemeClr>
                </a:solidFill>
              </a:rPr>
              <a:t>¿Qué tiempo debe considerar el profesor como estimación representativa del tiempo real recorrido por la estudiante? ¿Por qué?</a:t>
            </a:r>
          </a:p>
        </p:txBody>
      </p:sp>
      <p:sp>
        <p:nvSpPr>
          <p:cNvPr id="8" name="CuadroTexto 7">
            <a:extLst>
              <a:ext uri="{FF2B5EF4-FFF2-40B4-BE49-F238E27FC236}">
                <a16:creationId xmlns:a16="http://schemas.microsoft.com/office/drawing/2014/main" id="{DF01F5F0-EB58-4859-BCF5-8B3A1F7D5019}"/>
              </a:ext>
            </a:extLst>
          </p:cNvPr>
          <p:cNvSpPr txBox="1"/>
          <p:nvPr/>
        </p:nvSpPr>
        <p:spPr>
          <a:xfrm>
            <a:off x="8089701" y="6135092"/>
            <a:ext cx="3264099" cy="461665"/>
          </a:xfrm>
          <a:prstGeom prst="rect">
            <a:avLst/>
          </a:prstGeom>
          <a:noFill/>
        </p:spPr>
        <p:txBody>
          <a:bodyPr wrap="none" rtlCol="0">
            <a:spAutoFit/>
          </a:bodyPr>
          <a:lstStyle/>
          <a:p>
            <a:r>
              <a:rPr lang="es-CL" sz="2400" b="1" dirty="0">
                <a:solidFill>
                  <a:schemeClr val="accent5">
                    <a:lumMod val="75000"/>
                  </a:schemeClr>
                </a:solidFill>
                <a:latin typeface="Times New Roman" panose="02020603050405020304" pitchFamily="18" charset="0"/>
                <a:cs typeface="Times New Roman" panose="02020603050405020304" pitchFamily="18" charset="0"/>
              </a:rPr>
              <a:t>(Garret y García, 2007)</a:t>
            </a:r>
          </a:p>
        </p:txBody>
      </p:sp>
      <p:pic>
        <p:nvPicPr>
          <p:cNvPr id="9" name="Imagen 8">
            <a:extLst>
              <a:ext uri="{FF2B5EF4-FFF2-40B4-BE49-F238E27FC236}">
                <a16:creationId xmlns:a16="http://schemas.microsoft.com/office/drawing/2014/main" id="{E4281DDD-8356-4805-8D17-C0FAF3B2FDC8}"/>
              </a:ext>
            </a:extLst>
          </p:cNvPr>
          <p:cNvPicPr>
            <a:picLocks noChangeAspect="1"/>
          </p:cNvPicPr>
          <p:nvPr/>
        </p:nvPicPr>
        <p:blipFill>
          <a:blip r:embed="rId2"/>
          <a:stretch>
            <a:fillRect/>
          </a:stretch>
        </p:blipFill>
        <p:spPr>
          <a:xfrm>
            <a:off x="9695540" y="1478780"/>
            <a:ext cx="1959431" cy="3127304"/>
          </a:xfrm>
          <a:prstGeom prst="rect">
            <a:avLst/>
          </a:prstGeom>
        </p:spPr>
      </p:pic>
      <p:sp>
        <p:nvSpPr>
          <p:cNvPr id="3" name="Explosión: 14 puntos 2">
            <a:extLst>
              <a:ext uri="{FF2B5EF4-FFF2-40B4-BE49-F238E27FC236}">
                <a16:creationId xmlns:a16="http://schemas.microsoft.com/office/drawing/2014/main" id="{ABA65B4B-FE40-4693-BD6D-37322626E839}"/>
              </a:ext>
            </a:extLst>
          </p:cNvPr>
          <p:cNvSpPr/>
          <p:nvPr/>
        </p:nvSpPr>
        <p:spPr>
          <a:xfrm>
            <a:off x="9054863" y="3956041"/>
            <a:ext cx="3264098" cy="2242471"/>
          </a:xfrm>
          <a:prstGeom prst="irregularSeal2">
            <a:avLst/>
          </a:prstGeom>
          <a:solidFill>
            <a:schemeClr val="accent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Generalmente una niña tarda 12 segundos</a:t>
            </a:r>
            <a:endParaRPr lang="es-CL" sz="1600" dirty="0"/>
          </a:p>
        </p:txBody>
      </p:sp>
      <p:pic>
        <p:nvPicPr>
          <p:cNvPr id="10" name="Imagen 9">
            <a:extLst>
              <a:ext uri="{FF2B5EF4-FFF2-40B4-BE49-F238E27FC236}">
                <a16:creationId xmlns:a16="http://schemas.microsoft.com/office/drawing/2014/main" id="{E0840232-2528-4D7F-B28D-0B780FBE9A4D}"/>
              </a:ext>
            </a:extLst>
          </p:cNvPr>
          <p:cNvPicPr>
            <a:picLocks noChangeAspect="1"/>
          </p:cNvPicPr>
          <p:nvPr/>
        </p:nvPicPr>
        <p:blipFill>
          <a:blip r:embed="rId3"/>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321678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899EA3-8E68-4D10-A167-69218667A423}"/>
              </a:ext>
            </a:extLst>
          </p:cNvPr>
          <p:cNvSpPr>
            <a:spLocks noGrp="1"/>
          </p:cNvSpPr>
          <p:nvPr>
            <p:ph idx="1"/>
          </p:nvPr>
        </p:nvSpPr>
        <p:spPr>
          <a:xfrm>
            <a:off x="419100" y="2464391"/>
            <a:ext cx="11353800" cy="1929217"/>
          </a:xfrm>
        </p:spPr>
        <p:txBody>
          <a:bodyPr>
            <a:normAutofit/>
          </a:bodyPr>
          <a:lstStyle/>
          <a:p>
            <a:pPr marL="0" indent="0" algn="ctr">
              <a:buNone/>
            </a:pPr>
            <a:r>
              <a:rPr lang="es-CL" sz="6000" b="1" dirty="0">
                <a:solidFill>
                  <a:schemeClr val="accent5">
                    <a:lumMod val="75000"/>
                  </a:schemeClr>
                </a:solidFill>
                <a:latin typeface="+mj-lt"/>
                <a:ea typeface="+mj-ea"/>
                <a:cs typeface="+mj-cs"/>
              </a:rPr>
              <a:t>¿Qué conceptos matemáticos están en juego en la situación?</a:t>
            </a:r>
          </a:p>
        </p:txBody>
      </p:sp>
      <p:pic>
        <p:nvPicPr>
          <p:cNvPr id="5" name="Imagen 4">
            <a:extLst>
              <a:ext uri="{FF2B5EF4-FFF2-40B4-BE49-F238E27FC236}">
                <a16:creationId xmlns:a16="http://schemas.microsoft.com/office/drawing/2014/main" id="{7545321D-BB47-4858-9204-D46D32D15156}"/>
              </a:ext>
            </a:extLst>
          </p:cNvPr>
          <p:cNvPicPr>
            <a:picLocks noChangeAspect="1"/>
          </p:cNvPicPr>
          <p:nvPr/>
        </p:nvPicPr>
        <p:blipFill>
          <a:blip r:embed="rId2"/>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78260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7AED50-79FC-4898-987F-F6DE82A4B1C2}"/>
              </a:ext>
            </a:extLst>
          </p:cNvPr>
          <p:cNvSpPr>
            <a:spLocks noGrp="1"/>
          </p:cNvSpPr>
          <p:nvPr>
            <p:ph type="title"/>
          </p:nvPr>
        </p:nvSpPr>
        <p:spPr>
          <a:xfrm>
            <a:off x="838200" y="365126"/>
            <a:ext cx="10515600" cy="924026"/>
          </a:xfrm>
        </p:spPr>
        <p:txBody>
          <a:bodyPr>
            <a:normAutofit/>
          </a:bodyPr>
          <a:lstStyle/>
          <a:p>
            <a:r>
              <a:rPr lang="es-CL" sz="4800" dirty="0">
                <a:solidFill>
                  <a:schemeClr val="accent5">
                    <a:lumMod val="75000"/>
                  </a:schemeClr>
                </a:solidFill>
                <a:latin typeface="+mn-lt"/>
              </a:rPr>
              <a:t>Resultados de la Investigación</a:t>
            </a:r>
          </a:p>
        </p:txBody>
      </p:sp>
      <p:sp>
        <p:nvSpPr>
          <p:cNvPr id="3" name="Marcador de contenido 2">
            <a:extLst>
              <a:ext uri="{FF2B5EF4-FFF2-40B4-BE49-F238E27FC236}">
                <a16:creationId xmlns:a16="http://schemas.microsoft.com/office/drawing/2014/main" id="{9E0FB918-239D-4389-9C21-B068919F966A}"/>
              </a:ext>
            </a:extLst>
          </p:cNvPr>
          <p:cNvSpPr>
            <a:spLocks noGrp="1"/>
          </p:cNvSpPr>
          <p:nvPr>
            <p:ph idx="1"/>
          </p:nvPr>
        </p:nvSpPr>
        <p:spPr>
          <a:xfrm>
            <a:off x="838200" y="1289151"/>
            <a:ext cx="10515600" cy="5203723"/>
          </a:xfrm>
        </p:spPr>
        <p:txBody>
          <a:bodyPr>
            <a:noAutofit/>
          </a:bodyPr>
          <a:lstStyle/>
          <a:p>
            <a:pPr algn="just">
              <a:spcBef>
                <a:spcPts val="600"/>
              </a:spcBef>
              <a:spcAft>
                <a:spcPts val="600"/>
              </a:spcAft>
            </a:pPr>
            <a:r>
              <a:rPr lang="es-CL" sz="2000" b="1" dirty="0">
                <a:solidFill>
                  <a:schemeClr val="accent5">
                    <a:lumMod val="75000"/>
                  </a:schemeClr>
                </a:solidFill>
                <a:cs typeface="Arial" panose="020B0604020202020204" pitchFamily="34" charset="0"/>
              </a:rPr>
              <a:t>La medida sin datos atípicos: </a:t>
            </a:r>
          </a:p>
          <a:p>
            <a:pPr marL="0" indent="0" algn="just">
              <a:spcBef>
                <a:spcPts val="600"/>
              </a:spcBef>
              <a:spcAft>
                <a:spcPts val="600"/>
              </a:spcAft>
              <a:buNone/>
            </a:pPr>
            <a:r>
              <a:rPr lang="es-CL" sz="1800" dirty="0">
                <a:solidFill>
                  <a:schemeClr val="accent5">
                    <a:lumMod val="75000"/>
                  </a:schemeClr>
                </a:solidFill>
                <a:cs typeface="Arial" panose="020B0604020202020204" pitchFamily="34" charset="0"/>
              </a:rPr>
              <a:t>Los profesores que consideran extraño el dato y lo descartan, argumentando:</a:t>
            </a:r>
          </a:p>
          <a:p>
            <a:pPr marL="457200" lvl="1" indent="0" algn="just">
              <a:spcBef>
                <a:spcPts val="600"/>
              </a:spcBef>
              <a:spcAft>
                <a:spcPts val="600"/>
              </a:spcAft>
              <a:buNone/>
            </a:pPr>
            <a:r>
              <a:rPr lang="es-CL" sz="1800" i="1" dirty="0">
                <a:solidFill>
                  <a:schemeClr val="accent5">
                    <a:lumMod val="75000"/>
                  </a:schemeClr>
                </a:solidFill>
                <a:cs typeface="Arial" panose="020B0604020202020204" pitchFamily="34" charset="0"/>
              </a:rPr>
              <a:t>La suma de los 10 números registrados sacando el 7 segundos, ya que posiblemente este estudiante comenzó a marcar mucho después de que la compañera comenzara a correr.</a:t>
            </a:r>
          </a:p>
          <a:p>
            <a:pPr marL="0" indent="0" algn="just">
              <a:spcBef>
                <a:spcPts val="600"/>
              </a:spcBef>
              <a:spcAft>
                <a:spcPts val="600"/>
              </a:spcAft>
              <a:buNone/>
            </a:pPr>
            <a:r>
              <a:rPr lang="es-CL" sz="1800" dirty="0">
                <a:solidFill>
                  <a:schemeClr val="accent5">
                    <a:lumMod val="75000"/>
                  </a:schemeClr>
                </a:solidFill>
                <a:cs typeface="Arial" panose="020B0604020202020204" pitchFamily="34" charset="0"/>
              </a:rPr>
              <a:t>Este argumento muestra evidencia que el sujeto </a:t>
            </a:r>
            <a:r>
              <a:rPr lang="es-CL" sz="1800" b="1" dirty="0">
                <a:solidFill>
                  <a:schemeClr val="accent5">
                    <a:lumMod val="75000"/>
                  </a:schemeClr>
                </a:solidFill>
                <a:cs typeface="Arial" panose="020B0604020202020204" pitchFamily="34" charset="0"/>
              </a:rPr>
              <a:t>interpreta los datos numéricos</a:t>
            </a:r>
            <a:r>
              <a:rPr lang="es-CL" sz="1800" dirty="0">
                <a:solidFill>
                  <a:schemeClr val="accent5">
                    <a:lumMod val="75000"/>
                  </a:schemeClr>
                </a:solidFill>
                <a:cs typeface="Arial" panose="020B0604020202020204" pitchFamily="34" charset="0"/>
              </a:rPr>
              <a:t>, conocen el algoritmo de cálculo de la media y </a:t>
            </a:r>
            <a:r>
              <a:rPr lang="es-CL" sz="1800" b="1" dirty="0">
                <a:solidFill>
                  <a:schemeClr val="accent5">
                    <a:lumMod val="75000"/>
                  </a:schemeClr>
                </a:solidFill>
                <a:cs typeface="Arial" panose="020B0604020202020204" pitchFamily="34" charset="0"/>
              </a:rPr>
              <a:t>toma en cuenta el contexto </a:t>
            </a:r>
            <a:r>
              <a:rPr lang="es-CL" sz="1800" dirty="0">
                <a:solidFill>
                  <a:schemeClr val="accent5">
                    <a:lumMod val="75000"/>
                  </a:schemeClr>
                </a:solidFill>
                <a:cs typeface="Arial" panose="020B0604020202020204" pitchFamily="34" charset="0"/>
              </a:rPr>
              <a:t>para descartar el valor atípico antes de realizar el cálculo; implícitamente conocen que la </a:t>
            </a:r>
            <a:r>
              <a:rPr lang="es-CL" sz="1800" b="1" dirty="0">
                <a:solidFill>
                  <a:schemeClr val="accent5">
                    <a:lumMod val="75000"/>
                  </a:schemeClr>
                </a:solidFill>
                <a:cs typeface="Arial" panose="020B0604020202020204" pitchFamily="34" charset="0"/>
              </a:rPr>
              <a:t>media es sensible a los valores extremos</a:t>
            </a:r>
            <a:r>
              <a:rPr lang="es-CL" sz="1800" dirty="0">
                <a:solidFill>
                  <a:schemeClr val="accent5">
                    <a:lumMod val="75000"/>
                  </a:schemeClr>
                </a:solidFill>
                <a:cs typeface="Arial" panose="020B0604020202020204" pitchFamily="34" charset="0"/>
              </a:rPr>
              <a:t>.</a:t>
            </a:r>
          </a:p>
          <a:p>
            <a:pPr algn="just">
              <a:spcBef>
                <a:spcPts val="600"/>
              </a:spcBef>
              <a:spcAft>
                <a:spcPts val="600"/>
              </a:spcAft>
            </a:pPr>
            <a:r>
              <a:rPr lang="es-CL" sz="2000" b="1" dirty="0">
                <a:solidFill>
                  <a:schemeClr val="accent5">
                    <a:lumMod val="75000"/>
                  </a:schemeClr>
                </a:solidFill>
                <a:cs typeface="Arial" panose="020B0604020202020204" pitchFamily="34" charset="0"/>
              </a:rPr>
              <a:t>La media considerando todos los datos</a:t>
            </a:r>
            <a:r>
              <a:rPr lang="es-CL" sz="1800" b="1" dirty="0">
                <a:solidFill>
                  <a:schemeClr val="accent5">
                    <a:lumMod val="75000"/>
                  </a:schemeClr>
                </a:solidFill>
                <a:cs typeface="Arial" panose="020B0604020202020204" pitchFamily="34" charset="0"/>
              </a:rPr>
              <a:t>: </a:t>
            </a:r>
          </a:p>
          <a:p>
            <a:pPr marL="0" indent="0" algn="just">
              <a:spcBef>
                <a:spcPts val="600"/>
              </a:spcBef>
              <a:spcAft>
                <a:spcPts val="600"/>
              </a:spcAft>
              <a:buNone/>
            </a:pPr>
            <a:r>
              <a:rPr lang="es-CL" sz="1800" dirty="0">
                <a:solidFill>
                  <a:schemeClr val="accent5">
                    <a:lumMod val="75000"/>
                  </a:schemeClr>
                </a:solidFill>
                <a:cs typeface="Arial" panose="020B0604020202020204" pitchFamily="34" charset="0"/>
              </a:rPr>
              <a:t>Los profesores consideran la media como un buen representante de la variable y realizan el procedimiento de cálculo aunque sin tomar en cuenta el contexto y no cuestionan el dato atípico.</a:t>
            </a:r>
          </a:p>
          <a:p>
            <a:pPr algn="just">
              <a:spcBef>
                <a:spcPts val="600"/>
              </a:spcBef>
              <a:spcAft>
                <a:spcPts val="600"/>
              </a:spcAft>
            </a:pPr>
            <a:r>
              <a:rPr lang="es-CL" sz="2000" b="1" dirty="0">
                <a:solidFill>
                  <a:schemeClr val="accent5">
                    <a:lumMod val="75000"/>
                  </a:schemeClr>
                </a:solidFill>
                <a:cs typeface="Arial" panose="020B0604020202020204" pitchFamily="34" charset="0"/>
              </a:rPr>
              <a:t>La media como un algoritmo inventado</a:t>
            </a:r>
            <a:r>
              <a:rPr lang="es-CL" sz="1800" b="1" dirty="0">
                <a:solidFill>
                  <a:schemeClr val="accent5">
                    <a:lumMod val="75000"/>
                  </a:schemeClr>
                </a:solidFill>
                <a:cs typeface="Arial" panose="020B0604020202020204" pitchFamily="34" charset="0"/>
              </a:rPr>
              <a:t>: </a:t>
            </a:r>
          </a:p>
          <a:p>
            <a:pPr marL="0" indent="0" algn="just">
              <a:spcBef>
                <a:spcPts val="600"/>
              </a:spcBef>
              <a:spcAft>
                <a:spcPts val="600"/>
              </a:spcAft>
              <a:buNone/>
            </a:pPr>
            <a:r>
              <a:rPr lang="es-CL" sz="1800" dirty="0">
                <a:solidFill>
                  <a:schemeClr val="accent5">
                    <a:lumMod val="75000"/>
                  </a:schemeClr>
                </a:solidFill>
                <a:cs typeface="Arial" panose="020B0604020202020204" pitchFamily="34" charset="0"/>
              </a:rPr>
              <a:t>Los profesores crean sus propios algoritmos de cálculo, mezclan operaciones sin valorar el contexto ni descartar el dato atípico.</a:t>
            </a:r>
          </a:p>
          <a:p>
            <a:pPr marL="457200" lvl="1" indent="0" algn="just">
              <a:spcBef>
                <a:spcPts val="600"/>
              </a:spcBef>
              <a:spcAft>
                <a:spcPts val="600"/>
              </a:spcAft>
              <a:buNone/>
            </a:pPr>
            <a:r>
              <a:rPr lang="es-CL" sz="1800" i="1" dirty="0">
                <a:solidFill>
                  <a:schemeClr val="accent5">
                    <a:lumMod val="75000"/>
                  </a:schemeClr>
                </a:solidFill>
                <a:cs typeface="Arial" panose="020B0604020202020204" pitchFamily="34" charset="0"/>
              </a:rPr>
              <a:t>El profesor si busca el tiempo en segundos debería aproximar todos aquellos que tengan decimales mayores que 5 y truncar aquellos que no tengan las 5 décimas, así 15, 15, 15, 15, 7, 15, 15, 15, 15, 15. Por lo tanto 15 segundos sería el tiempo que debiese considerar.</a:t>
            </a:r>
          </a:p>
        </p:txBody>
      </p:sp>
      <p:pic>
        <p:nvPicPr>
          <p:cNvPr id="5" name="Imagen 4">
            <a:extLst>
              <a:ext uri="{FF2B5EF4-FFF2-40B4-BE49-F238E27FC236}">
                <a16:creationId xmlns:a16="http://schemas.microsoft.com/office/drawing/2014/main" id="{DFCEF6D0-5A22-4AD5-876E-6E51EA8074A2}"/>
              </a:ext>
            </a:extLst>
          </p:cNvPr>
          <p:cNvPicPr>
            <a:picLocks noChangeAspect="1"/>
          </p:cNvPicPr>
          <p:nvPr/>
        </p:nvPicPr>
        <p:blipFill>
          <a:blip r:embed="rId2"/>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3032221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6764E-95D0-467C-A6F1-14E3331F4BDE}"/>
              </a:ext>
            </a:extLst>
          </p:cNvPr>
          <p:cNvSpPr>
            <a:spLocks noGrp="1"/>
          </p:cNvSpPr>
          <p:nvPr>
            <p:ph type="title"/>
          </p:nvPr>
        </p:nvSpPr>
        <p:spPr>
          <a:xfrm>
            <a:off x="609599" y="108857"/>
            <a:ext cx="10515600" cy="1325563"/>
          </a:xfrm>
        </p:spPr>
        <p:txBody>
          <a:bodyPr>
            <a:normAutofit/>
          </a:bodyPr>
          <a:lstStyle/>
          <a:p>
            <a:r>
              <a:rPr lang="es-CL" sz="4800" b="1" dirty="0">
                <a:solidFill>
                  <a:schemeClr val="accent5">
                    <a:lumMod val="75000"/>
                  </a:schemeClr>
                </a:solidFill>
                <a:latin typeface="+mn-lt"/>
              </a:rPr>
              <a:t>Conceptos claves de la Estadística</a:t>
            </a:r>
          </a:p>
        </p:txBody>
      </p:sp>
      <p:sp>
        <p:nvSpPr>
          <p:cNvPr id="8" name="Diagrama de flujo: operación manual 7">
            <a:extLst>
              <a:ext uri="{FF2B5EF4-FFF2-40B4-BE49-F238E27FC236}">
                <a16:creationId xmlns:a16="http://schemas.microsoft.com/office/drawing/2014/main" id="{66184364-A605-46B1-B9CF-3E3852EA8266}"/>
              </a:ext>
            </a:extLst>
          </p:cNvPr>
          <p:cNvSpPr/>
          <p:nvPr/>
        </p:nvSpPr>
        <p:spPr>
          <a:xfrm rot="16200000">
            <a:off x="-155411" y="2699974"/>
            <a:ext cx="4925432" cy="2481005"/>
          </a:xfrm>
          <a:prstGeom prst="flowChartManualOperation">
            <a:avLst/>
          </a:prstGeom>
          <a:noFill/>
          <a:ln w="57150">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800"/>
          </a:p>
        </p:txBody>
      </p:sp>
      <p:sp>
        <p:nvSpPr>
          <p:cNvPr id="10" name="Título 1">
            <a:extLst>
              <a:ext uri="{FF2B5EF4-FFF2-40B4-BE49-F238E27FC236}">
                <a16:creationId xmlns:a16="http://schemas.microsoft.com/office/drawing/2014/main" id="{7AF44273-381D-46BB-8AA0-941052897942}"/>
              </a:ext>
            </a:extLst>
          </p:cNvPr>
          <p:cNvSpPr txBox="1">
            <a:spLocks/>
          </p:cNvSpPr>
          <p:nvPr/>
        </p:nvSpPr>
        <p:spPr>
          <a:xfrm>
            <a:off x="1199756" y="3189307"/>
            <a:ext cx="2215097" cy="1192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sz="2800" b="1" dirty="0">
                <a:solidFill>
                  <a:schemeClr val="accent5">
                    <a:lumMod val="75000"/>
                  </a:schemeClr>
                </a:solidFill>
                <a:latin typeface="Times New Roman" panose="02020603050405020304" pitchFamily="18" charset="0"/>
                <a:cs typeface="Times New Roman" panose="02020603050405020304" pitchFamily="18" charset="0"/>
              </a:rPr>
              <a:t>Variabilidad</a:t>
            </a:r>
          </a:p>
        </p:txBody>
      </p:sp>
      <p:sp>
        <p:nvSpPr>
          <p:cNvPr id="11" name="Diagrama de flujo: operación manual 10">
            <a:extLst>
              <a:ext uri="{FF2B5EF4-FFF2-40B4-BE49-F238E27FC236}">
                <a16:creationId xmlns:a16="http://schemas.microsoft.com/office/drawing/2014/main" id="{A489AAE7-E92F-4252-AA82-12A076A9D24B}"/>
              </a:ext>
            </a:extLst>
          </p:cNvPr>
          <p:cNvSpPr/>
          <p:nvPr/>
        </p:nvSpPr>
        <p:spPr>
          <a:xfrm rot="16200000">
            <a:off x="3116109" y="2699973"/>
            <a:ext cx="4925432" cy="2481005"/>
          </a:xfrm>
          <a:prstGeom prst="flowChartManualOperation">
            <a:avLst/>
          </a:prstGeom>
          <a:noFill/>
          <a:ln w="57150">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800"/>
          </a:p>
        </p:txBody>
      </p:sp>
      <p:sp>
        <p:nvSpPr>
          <p:cNvPr id="12" name="Título 1">
            <a:extLst>
              <a:ext uri="{FF2B5EF4-FFF2-40B4-BE49-F238E27FC236}">
                <a16:creationId xmlns:a16="http://schemas.microsoft.com/office/drawing/2014/main" id="{686DC6DF-3295-49F2-ABF3-70AAE6D017FA}"/>
              </a:ext>
            </a:extLst>
          </p:cNvPr>
          <p:cNvSpPr txBox="1">
            <a:spLocks/>
          </p:cNvSpPr>
          <p:nvPr/>
        </p:nvSpPr>
        <p:spPr>
          <a:xfrm>
            <a:off x="4551682" y="3189307"/>
            <a:ext cx="2095179" cy="1192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sz="2800" b="1" dirty="0">
                <a:solidFill>
                  <a:schemeClr val="accent5">
                    <a:lumMod val="75000"/>
                  </a:schemeClr>
                </a:solidFill>
                <a:latin typeface="Times New Roman" panose="02020603050405020304" pitchFamily="18" charset="0"/>
                <a:cs typeface="Times New Roman" panose="02020603050405020304" pitchFamily="18" charset="0"/>
              </a:rPr>
              <a:t>Contexto</a:t>
            </a:r>
          </a:p>
        </p:txBody>
      </p:sp>
      <p:sp>
        <p:nvSpPr>
          <p:cNvPr id="13" name="Diagrama de flujo: operación manual 12">
            <a:extLst>
              <a:ext uri="{FF2B5EF4-FFF2-40B4-BE49-F238E27FC236}">
                <a16:creationId xmlns:a16="http://schemas.microsoft.com/office/drawing/2014/main" id="{AB07688B-28E6-40F4-8E6F-E56E9740DC58}"/>
              </a:ext>
            </a:extLst>
          </p:cNvPr>
          <p:cNvSpPr/>
          <p:nvPr/>
        </p:nvSpPr>
        <p:spPr>
          <a:xfrm rot="16200000">
            <a:off x="6600989" y="2656633"/>
            <a:ext cx="4925432" cy="2481005"/>
          </a:xfrm>
          <a:prstGeom prst="flowChartManualOperation">
            <a:avLst/>
          </a:prstGeom>
          <a:noFill/>
          <a:ln w="57150">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800"/>
          </a:p>
        </p:txBody>
      </p:sp>
      <p:sp>
        <p:nvSpPr>
          <p:cNvPr id="14" name="Título 1">
            <a:extLst>
              <a:ext uri="{FF2B5EF4-FFF2-40B4-BE49-F238E27FC236}">
                <a16:creationId xmlns:a16="http://schemas.microsoft.com/office/drawing/2014/main" id="{267835CE-E951-4A3B-BB0B-E1DA54910F07}"/>
              </a:ext>
            </a:extLst>
          </p:cNvPr>
          <p:cNvSpPr txBox="1">
            <a:spLocks/>
          </p:cNvSpPr>
          <p:nvPr/>
        </p:nvSpPr>
        <p:spPr>
          <a:xfrm>
            <a:off x="7850063" y="3189307"/>
            <a:ext cx="2454145" cy="1192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sz="2800" b="1" dirty="0">
                <a:solidFill>
                  <a:schemeClr val="accent5">
                    <a:lumMod val="75000"/>
                  </a:schemeClr>
                </a:solidFill>
                <a:latin typeface="Times New Roman" panose="02020603050405020304" pitchFamily="18" charset="0"/>
                <a:cs typeface="Times New Roman" panose="02020603050405020304" pitchFamily="18" charset="0"/>
              </a:rPr>
              <a:t>Incertidumbre</a:t>
            </a:r>
          </a:p>
        </p:txBody>
      </p:sp>
      <p:pic>
        <p:nvPicPr>
          <p:cNvPr id="15" name="Imagen 14">
            <a:extLst>
              <a:ext uri="{FF2B5EF4-FFF2-40B4-BE49-F238E27FC236}">
                <a16:creationId xmlns:a16="http://schemas.microsoft.com/office/drawing/2014/main" id="{3907126D-0781-490E-81E7-BF6515AB1BEF}"/>
              </a:ext>
            </a:extLst>
          </p:cNvPr>
          <p:cNvPicPr>
            <a:picLocks noChangeAspect="1"/>
          </p:cNvPicPr>
          <p:nvPr/>
        </p:nvPicPr>
        <p:blipFill>
          <a:blip r:embed="rId2"/>
          <a:stretch>
            <a:fillRect/>
          </a:stretch>
        </p:blipFill>
        <p:spPr>
          <a:xfrm>
            <a:off x="10755688" y="108857"/>
            <a:ext cx="1238192" cy="924024"/>
          </a:xfrm>
          <a:prstGeom prst="rect">
            <a:avLst/>
          </a:prstGeom>
        </p:spPr>
      </p:pic>
    </p:spTree>
    <p:extLst>
      <p:ext uri="{BB962C8B-B14F-4D97-AF65-F5344CB8AC3E}">
        <p14:creationId xmlns:p14="http://schemas.microsoft.com/office/powerpoint/2010/main" val="3332861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10844</TotalTime>
  <Words>1723</Words>
  <Application>Microsoft Office PowerPoint</Application>
  <PresentationFormat>Panorámica</PresentationFormat>
  <Paragraphs>130</Paragraphs>
  <Slides>32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32</vt:i4>
      </vt:variant>
    </vt:vector>
  </HeadingPairs>
  <TitlesOfParts>
    <vt:vector size="39" baseType="lpstr">
      <vt:lpstr>.Apple Color Emoji UI</vt:lpstr>
      <vt:lpstr>Arial</vt:lpstr>
      <vt:lpstr>Calibri</vt:lpstr>
      <vt:lpstr>Calibri Light</vt:lpstr>
      <vt:lpstr>Times New Roman</vt:lpstr>
      <vt:lpstr>Tema de Office</vt:lpstr>
      <vt:lpstr>1_Tema de Office</vt:lpstr>
      <vt:lpstr>Presentación de PowerPoint</vt:lpstr>
      <vt:lpstr>Presentación de PowerPoint</vt:lpstr>
      <vt:lpstr>Objetivo</vt:lpstr>
      <vt:lpstr>ÍNDICE DEL TALLER 13</vt:lpstr>
      <vt:lpstr>Modelación de la práctica profesional docente</vt:lpstr>
      <vt:lpstr>Actividad 1: 100 metros planos (puede utilizar cualquier implemento y/o método que estime conveniente)</vt:lpstr>
      <vt:lpstr>Presentación de PowerPoint</vt:lpstr>
      <vt:lpstr>Resultados de la Investigación</vt:lpstr>
      <vt:lpstr>Conceptos claves de la Estadística</vt:lpstr>
      <vt:lpstr>Reflexionemos…</vt:lpstr>
      <vt:lpstr>Presentación de PowerPoint</vt:lpstr>
      <vt:lpstr>Enfoque curricular “Small-Data”</vt:lpstr>
      <vt:lpstr>Progresión Curricular</vt:lpstr>
      <vt:lpstr>Una mirada al futuro cercano “Big-Data”</vt:lpstr>
      <vt:lpstr>¿Por qué es importante el estudio de la estadística?</vt:lpstr>
      <vt:lpstr>¿Qué ocurre actualmente?</vt:lpstr>
      <vt:lpstr>Análisis y Resolución de tareas matemáticas (TM’s)</vt:lpstr>
      <vt:lpstr>Algunos ejemplos de los Textos</vt:lpstr>
      <vt:lpstr>Algunos ejemplos de los Textos</vt:lpstr>
      <vt:lpstr>Algunos ejemplos del Khan Academy</vt:lpstr>
      <vt:lpstr>Institucionalización y Evaluación</vt:lpstr>
      <vt:lpstr>Apliquemos lo aprendido</vt:lpstr>
      <vt:lpstr>Actividad 2: Ayudando en el Zoo</vt:lpstr>
      <vt:lpstr>¿Cómo lo harían tus estudiantes?</vt:lpstr>
      <vt:lpstr>Presentación de PowerPoint</vt:lpstr>
      <vt:lpstr>Resultados de la Investigación</vt:lpstr>
      <vt:lpstr>Actividad Asincrónica</vt:lpstr>
      <vt:lpstr>Actividad: ¿Quién merece el Primer Lugar?</vt:lpstr>
      <vt:lpstr>Presentación de PowerPoint</vt:lpstr>
      <vt:lpstr>Evaluación del Taller</vt:lpstr>
      <vt:lpstr>Presentación de PowerPoint</vt:lpstr>
      <vt:lpstr>Referencia Bibliográfica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Sergio Morales C</cp:lastModifiedBy>
  <cp:revision>357</cp:revision>
  <dcterms:created xsi:type="dcterms:W3CDTF">2020-04-20T08:00:54Z</dcterms:created>
  <dcterms:modified xsi:type="dcterms:W3CDTF">2020-08-31T14:53:37Z</dcterms:modified>
</cp:coreProperties>
</file>