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1453" r:id="rId3"/>
    <p:sldId id="261" r:id="rId4"/>
    <p:sldId id="1464" r:id="rId5"/>
    <p:sldId id="1457" r:id="rId6"/>
    <p:sldId id="591" r:id="rId7"/>
    <p:sldId id="1468" r:id="rId8"/>
    <p:sldId id="1459" r:id="rId9"/>
    <p:sldId id="1458" r:id="rId10"/>
    <p:sldId id="1463" r:id="rId11"/>
    <p:sldId id="1446" r:id="rId12"/>
    <p:sldId id="1460" r:id="rId13"/>
    <p:sldId id="1447" r:id="rId14"/>
    <p:sldId id="1448" r:id="rId15"/>
    <p:sldId id="1467" r:id="rId16"/>
    <p:sldId id="1454" r:id="rId17"/>
    <p:sldId id="1440" r:id="rId18"/>
    <p:sldId id="1450" r:id="rId19"/>
    <p:sldId id="1451" r:id="rId20"/>
    <p:sldId id="293" r:id="rId21"/>
    <p:sldId id="1466" r:id="rId22"/>
    <p:sldId id="297" r:id="rId23"/>
    <p:sldId id="1465"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aravenak@gmail.com" initials="o" lastIdx="1" clrIdx="0">
    <p:extLst>
      <p:ext uri="{19B8F6BF-5375-455C-9EA6-DF929625EA0E}">
        <p15:presenceInfo xmlns:p15="http://schemas.microsoft.com/office/powerpoint/2012/main" userId="1c948f6d848a9b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959"/>
    <a:srgbClr val="0B6EB2"/>
    <a:srgbClr val="E63E19"/>
    <a:srgbClr val="FF4519"/>
    <a:srgbClr val="E60068"/>
    <a:srgbClr val="526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884"/>
  </p:normalViewPr>
  <p:slideViewPr>
    <p:cSldViewPr snapToGrid="0">
      <p:cViewPr varScale="1">
        <p:scale>
          <a:sx n="72" d="100"/>
          <a:sy n="72" d="100"/>
        </p:scale>
        <p:origin x="534"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BF5A0-1F15-5B4A-8183-4B8FD8EC0335}" type="datetimeFigureOut">
              <a:rPr lang="es-ES_tradnl" smtClean="0"/>
              <a:t>24/11/2020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F2356-F75C-E846-9EB1-C7727AB2FA07}" type="slidenum">
              <a:rPr lang="es-ES_tradnl" smtClean="0"/>
              <a:t>‹Nº›</a:t>
            </a:fld>
            <a:endParaRPr lang="es-ES_tradnl"/>
          </a:p>
        </p:txBody>
      </p:sp>
    </p:spTree>
    <p:extLst>
      <p:ext uri="{BB962C8B-B14F-4D97-AF65-F5344CB8AC3E}">
        <p14:creationId xmlns:p14="http://schemas.microsoft.com/office/powerpoint/2010/main" val="364325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53C68-3E6A-4910-A623-F7BF77EB5774}"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16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8344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68620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99599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172442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4800">
                <a:latin typeface="+mn-lt"/>
              </a:defRPr>
            </a:lvl1p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lvl1pPr>
              <a:defRPr sz="280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290233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872275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73759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422814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2336265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198454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26271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4800">
                <a:latin typeface="+mn-lt"/>
              </a:defRPr>
            </a:lvl1p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lvl1pPr>
              <a:defRPr sz="280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379012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111450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3740854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FA8BDFD-B51E-4B65-A076-0EEA16B891DA}"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869EC025-FA45-4FAF-BE9F-F234666D408B}" type="slidenum">
              <a:rPr lang="es-CL" smtClean="0"/>
              <a:t>‹Nº›</a:t>
            </a:fld>
            <a:endParaRPr lang="es-CL"/>
          </a:p>
        </p:txBody>
      </p:sp>
    </p:spTree>
    <p:extLst>
      <p:ext uri="{BB962C8B-B14F-4D97-AF65-F5344CB8AC3E}">
        <p14:creationId xmlns:p14="http://schemas.microsoft.com/office/powerpoint/2010/main" val="412375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‹Nº›</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10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11474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45789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89641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19288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6943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82544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24-11-2020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9395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45914" y="365125"/>
            <a:ext cx="10007885"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2421142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45914" y="365125"/>
            <a:ext cx="10007885"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4180019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9381098-0D18-484E-AAEA-65E63A7CBF37}"/>
              </a:ext>
            </a:extLst>
          </p:cNvPr>
          <p:cNvPicPr>
            <a:picLocks noChangeAspect="1"/>
          </p:cNvPicPr>
          <p:nvPr/>
        </p:nvPicPr>
        <p:blipFill>
          <a:blip r:embed="rId5"/>
          <a:stretch>
            <a:fillRect/>
          </a:stretch>
        </p:blipFill>
        <p:spPr>
          <a:xfrm>
            <a:off x="5614987" y="416858"/>
            <a:ext cx="5410200" cy="3314243"/>
          </a:xfrm>
          <a:prstGeom prst="rect">
            <a:avLst/>
          </a:prstGeom>
        </p:spPr>
      </p:pic>
      <p:sp>
        <p:nvSpPr>
          <p:cNvPr id="6" name="Subtítulo 2">
            <a:extLst>
              <a:ext uri="{FF2B5EF4-FFF2-40B4-BE49-F238E27FC236}">
                <a16:creationId xmlns:a16="http://schemas.microsoft.com/office/drawing/2014/main" id="{945B911B-8C4A-4535-B741-6A4F92127388}"/>
              </a:ext>
            </a:extLst>
          </p:cNvPr>
          <p:cNvSpPr txBox="1">
            <a:spLocks/>
          </p:cNvSpPr>
          <p:nvPr/>
        </p:nvSpPr>
        <p:spPr>
          <a:xfrm>
            <a:off x="3647738" y="1557418"/>
            <a:ext cx="7936689"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CL" sz="3600" b="1" dirty="0">
                <a:solidFill>
                  <a:srgbClr val="0070C0"/>
                </a:solidFill>
                <a:latin typeface="Candara" panose="020E0502030303020204" pitchFamily="34" charset="0"/>
              </a:rPr>
              <a:t>VI Seminario Nacional</a:t>
            </a:r>
          </a:p>
          <a:p>
            <a:pPr marL="0" indent="0" algn="ctr">
              <a:lnSpc>
                <a:spcPct val="100000"/>
              </a:lnSpc>
              <a:spcBef>
                <a:spcPts val="0"/>
              </a:spcBef>
              <a:buNone/>
            </a:pPr>
            <a:r>
              <a:rPr lang="es-CL" sz="3600" b="1" dirty="0">
                <a:solidFill>
                  <a:srgbClr val="0070C0"/>
                </a:solidFill>
                <a:latin typeface="Candara" panose="020E0502030303020204" pitchFamily="34" charset="0"/>
              </a:rPr>
              <a:t>“Propuestas para el retorno a </a:t>
            </a:r>
          </a:p>
          <a:p>
            <a:pPr marL="0" indent="0" algn="ctr">
              <a:lnSpc>
                <a:spcPct val="100000"/>
              </a:lnSpc>
              <a:spcBef>
                <a:spcPts val="0"/>
              </a:spcBef>
              <a:buNone/>
            </a:pPr>
            <a:r>
              <a:rPr lang="es-CL" sz="3600" b="1" dirty="0">
                <a:solidFill>
                  <a:srgbClr val="0070C0"/>
                </a:solidFill>
                <a:latin typeface="Candara" panose="020E0502030303020204" pitchFamily="34" charset="0"/>
              </a:rPr>
              <a:t>la presencialidad a la escuela ”</a:t>
            </a:r>
            <a:endParaRPr lang="es-ES_tradnl" sz="3600" b="1" dirty="0">
              <a:solidFill>
                <a:srgbClr val="0070C0"/>
              </a:solidFill>
              <a:latin typeface="Candara" panose="020E0502030303020204" pitchFamily="34" charset="0"/>
            </a:endParaRPr>
          </a:p>
        </p:txBody>
      </p:sp>
      <p:sp>
        <p:nvSpPr>
          <p:cNvPr id="3" name="Título 1">
            <a:extLst>
              <a:ext uri="{FF2B5EF4-FFF2-40B4-BE49-F238E27FC236}">
                <a16:creationId xmlns:a16="http://schemas.microsoft.com/office/drawing/2014/main" id="{87143AA6-020E-430F-A999-F41363FBE875}"/>
              </a:ext>
            </a:extLst>
          </p:cNvPr>
          <p:cNvSpPr txBox="1">
            <a:spLocks/>
          </p:cNvSpPr>
          <p:nvPr/>
        </p:nvSpPr>
        <p:spPr>
          <a:xfrm>
            <a:off x="5140569" y="3437098"/>
            <a:ext cx="5048347" cy="157209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pPr>
              <a:lnSpc>
                <a:spcPct val="120000"/>
              </a:lnSpc>
            </a:pPr>
            <a:r>
              <a:rPr lang="es-ES" sz="4000" b="1" dirty="0">
                <a:solidFill>
                  <a:schemeClr val="tx1"/>
                </a:solidFill>
                <a:latin typeface="Candara" panose="020E0502030303020204" pitchFamily="34" charset="0"/>
              </a:rPr>
              <a:t>Preparando caminos para la presencialidad en la escuela</a:t>
            </a:r>
            <a:endParaRPr lang="es-ES_tradnl" sz="4000" b="1" dirty="0">
              <a:solidFill>
                <a:schemeClr val="tx1"/>
              </a:solidFill>
              <a:latin typeface="Candara" panose="020E0502030303020204" pitchFamily="34" charset="0"/>
            </a:endParaRPr>
          </a:p>
        </p:txBody>
      </p:sp>
      <p:sp>
        <p:nvSpPr>
          <p:cNvPr id="10" name="Marcador de contenido 2">
            <a:extLst>
              <a:ext uri="{FF2B5EF4-FFF2-40B4-BE49-F238E27FC236}">
                <a16:creationId xmlns:a16="http://schemas.microsoft.com/office/drawing/2014/main" id="{1A9D71C3-409B-4108-9D7A-0849ECD1184A}"/>
              </a:ext>
            </a:extLst>
          </p:cNvPr>
          <p:cNvSpPr txBox="1">
            <a:spLocks/>
          </p:cNvSpPr>
          <p:nvPr/>
        </p:nvSpPr>
        <p:spPr>
          <a:xfrm>
            <a:off x="3393450" y="5569363"/>
            <a:ext cx="8445267" cy="930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b="1" dirty="0">
                <a:solidFill>
                  <a:srgbClr val="526371"/>
                </a:solidFill>
                <a:latin typeface="Candara" panose="020E0502030303020204" pitchFamily="34" charset="0"/>
              </a:rPr>
              <a:t>Armando Rojas Jara</a:t>
            </a:r>
          </a:p>
          <a:p>
            <a:pPr marL="0" indent="0" algn="ctr">
              <a:lnSpc>
                <a:spcPct val="100000"/>
              </a:lnSpc>
              <a:spcBef>
                <a:spcPts val="0"/>
              </a:spcBef>
              <a:buNone/>
            </a:pPr>
            <a:r>
              <a:rPr lang="es-ES" sz="2000" b="1" dirty="0">
                <a:solidFill>
                  <a:srgbClr val="526371"/>
                </a:solidFill>
                <a:latin typeface="Candara" panose="020E0502030303020204" pitchFamily="34" charset="0"/>
              </a:rPr>
              <a:t>25 de noviembre de 2020</a:t>
            </a:r>
            <a:endParaRPr lang="es-CL" sz="2000" b="1" dirty="0">
              <a:solidFill>
                <a:srgbClr val="526371"/>
              </a:solidFill>
              <a:latin typeface="Candara" panose="020E0502030303020204" pitchFamily="34" charset="0"/>
            </a:endParaRPr>
          </a:p>
        </p:txBody>
      </p:sp>
      <p:pic>
        <p:nvPicPr>
          <p:cNvPr id="11" name="Imagen 10">
            <a:extLst>
              <a:ext uri="{FF2B5EF4-FFF2-40B4-BE49-F238E27FC236}">
                <a16:creationId xmlns:a16="http://schemas.microsoft.com/office/drawing/2014/main" id="{0202D1FA-6F84-489F-831E-915D9DBD5A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25384" y="0"/>
            <a:ext cx="2333625" cy="1333500"/>
          </a:xfrm>
          <a:prstGeom prst="rect">
            <a:avLst/>
          </a:prstGeom>
          <a:noFill/>
          <a:ln>
            <a:noFill/>
          </a:ln>
        </p:spPr>
      </p:pic>
    </p:spTree>
    <p:extLst>
      <p:ext uri="{BB962C8B-B14F-4D97-AF65-F5344CB8AC3E}">
        <p14:creationId xmlns:p14="http://schemas.microsoft.com/office/powerpoint/2010/main" val="18403038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E1064C-3C0C-4F97-A9E0-AC6B79563E0B}"/>
              </a:ext>
            </a:extLst>
          </p:cNvPr>
          <p:cNvSpPr txBox="1"/>
          <p:nvPr/>
        </p:nvSpPr>
        <p:spPr>
          <a:xfrm>
            <a:off x="4483512" y="384532"/>
            <a:ext cx="3070905" cy="1015663"/>
          </a:xfrm>
          <a:prstGeom prst="rect">
            <a:avLst/>
          </a:prstGeom>
          <a:noFill/>
        </p:spPr>
        <p:txBody>
          <a:bodyPr wrap="none" rtlCol="0">
            <a:spAutoFit/>
          </a:bodyPr>
          <a:lstStyle/>
          <a:p>
            <a:pPr algn="ctr"/>
            <a:r>
              <a:rPr lang="es-ES_tradnl" sz="6000" b="1" dirty="0">
                <a:solidFill>
                  <a:srgbClr val="002060"/>
                </a:solidFill>
              </a:rPr>
              <a:t>Contexto</a:t>
            </a:r>
            <a:endParaRPr lang="es-ES_tradnl" sz="3200" b="1" dirty="0">
              <a:solidFill>
                <a:srgbClr val="002060"/>
              </a:solidFill>
            </a:endParaRPr>
          </a:p>
        </p:txBody>
      </p:sp>
      <p:pic>
        <p:nvPicPr>
          <p:cNvPr id="2050" name="Picture 2" descr="Inicio :: IE - Universidad de Chile ::">
            <a:extLst>
              <a:ext uri="{FF2B5EF4-FFF2-40B4-BE49-F238E27FC236}">
                <a16:creationId xmlns:a16="http://schemas.microsoft.com/office/drawing/2014/main" id="{6BA9B772-8280-4686-88E0-B547010EB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52" y="1512566"/>
            <a:ext cx="3234773" cy="89601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C483A91-C21C-49C0-BDE4-223DF3FA6770}"/>
              </a:ext>
            </a:extLst>
          </p:cNvPr>
          <p:cNvSpPr txBox="1"/>
          <p:nvPr/>
        </p:nvSpPr>
        <p:spPr>
          <a:xfrm>
            <a:off x="4545496" y="1720840"/>
            <a:ext cx="7064652" cy="4955203"/>
          </a:xfrm>
          <a:prstGeom prst="rect">
            <a:avLst/>
          </a:prstGeom>
          <a:noFill/>
        </p:spPr>
        <p:txBody>
          <a:bodyPr wrap="square">
            <a:spAutoFit/>
          </a:bodyPr>
          <a:lstStyle/>
          <a:p>
            <a:pPr marL="285750" indent="-285750" algn="just">
              <a:buFont typeface="Wingdings" panose="05000000000000000000" pitchFamily="2" charset="2"/>
              <a:buChar char="ü"/>
            </a:pPr>
            <a:r>
              <a:rPr lang="es-ES" sz="2800" dirty="0"/>
              <a:t>La decisión de retomar las clases no es de carácter dicotómico –reabrir o no reabrir-, sino que corresponde a un proceso gradual, con matices.</a:t>
            </a:r>
          </a:p>
          <a:p>
            <a:pPr marL="285750" indent="-285750" algn="just">
              <a:buFont typeface="Wingdings" panose="05000000000000000000" pitchFamily="2" charset="2"/>
              <a:buChar char="ü"/>
            </a:pPr>
            <a:endParaRPr lang="es-ES" sz="2800" dirty="0"/>
          </a:p>
          <a:p>
            <a:pPr marL="285750" indent="-285750" algn="just">
              <a:buFont typeface="Wingdings" panose="05000000000000000000" pitchFamily="2" charset="2"/>
              <a:buChar char="ü"/>
            </a:pPr>
            <a:r>
              <a:rPr lang="es-ES" sz="2800" dirty="0"/>
              <a:t>Los países han priorizado inicialmente ciertos territorios, grupos y cursos. </a:t>
            </a:r>
          </a:p>
          <a:p>
            <a:pPr marL="285750" indent="-285750" algn="just">
              <a:buFont typeface="Wingdings" panose="05000000000000000000" pitchFamily="2" charset="2"/>
              <a:buChar char="ü"/>
            </a:pPr>
            <a:endParaRPr lang="es-ES" sz="2800" dirty="0"/>
          </a:p>
          <a:p>
            <a:pPr marL="285750" indent="-285750" algn="just">
              <a:buFont typeface="Wingdings" panose="05000000000000000000" pitchFamily="2" charset="2"/>
              <a:buChar char="ü"/>
            </a:pPr>
            <a:r>
              <a:rPr lang="es-ES" sz="2800" dirty="0"/>
              <a:t>Los países han decidido quiénes retornan primero considerando diversos factores. </a:t>
            </a:r>
          </a:p>
          <a:p>
            <a:pPr algn="just"/>
            <a:endParaRPr lang="es-ES" dirty="0"/>
          </a:p>
          <a:p>
            <a:endParaRPr lang="es-ES" dirty="0"/>
          </a:p>
        </p:txBody>
      </p:sp>
      <p:pic>
        <p:nvPicPr>
          <p:cNvPr id="5122" name="Picture 2" descr="Retorno a clases en un entorno post pandemia y ciberseguridad – Diario  Digital Nuestro País">
            <a:extLst>
              <a:ext uri="{FF2B5EF4-FFF2-40B4-BE49-F238E27FC236}">
                <a16:creationId xmlns:a16="http://schemas.microsoft.com/office/drawing/2014/main" id="{57C43F3A-D5C0-4DC6-8D3F-B0374C0F58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70" y="3181109"/>
            <a:ext cx="3831535" cy="253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6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ID Educación (@BIDeducacion) | Twitter">
            <a:extLst>
              <a:ext uri="{FF2B5EF4-FFF2-40B4-BE49-F238E27FC236}">
                <a16:creationId xmlns:a16="http://schemas.microsoft.com/office/drawing/2014/main" id="{DC75EED9-C1E2-4606-BA31-CCB0A5DF4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206" y="206057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13E1064C-3C0C-4F97-A9E0-AC6B79563E0B}"/>
              </a:ext>
            </a:extLst>
          </p:cNvPr>
          <p:cNvSpPr txBox="1"/>
          <p:nvPr/>
        </p:nvSpPr>
        <p:spPr>
          <a:xfrm>
            <a:off x="200886" y="689331"/>
            <a:ext cx="3695253" cy="769441"/>
          </a:xfrm>
          <a:prstGeom prst="rect">
            <a:avLst/>
          </a:prstGeom>
          <a:noFill/>
        </p:spPr>
        <p:txBody>
          <a:bodyPr wrap="square" rtlCol="0">
            <a:spAutoFit/>
          </a:bodyPr>
          <a:lstStyle/>
          <a:p>
            <a:pPr algn="ctr"/>
            <a:r>
              <a:rPr lang="es-ES_tradnl" sz="4400" b="1" dirty="0">
                <a:solidFill>
                  <a:srgbClr val="002060"/>
                </a:solidFill>
              </a:rPr>
              <a:t>Consecuencias</a:t>
            </a:r>
            <a:endParaRPr lang="es-ES_tradnl" sz="3200" b="1" dirty="0">
              <a:solidFill>
                <a:srgbClr val="002060"/>
              </a:solidFill>
            </a:endParaRPr>
          </a:p>
        </p:txBody>
      </p:sp>
      <p:pic>
        <p:nvPicPr>
          <p:cNvPr id="4" name="Imagen 3">
            <a:extLst>
              <a:ext uri="{FF2B5EF4-FFF2-40B4-BE49-F238E27FC236}">
                <a16:creationId xmlns:a16="http://schemas.microsoft.com/office/drawing/2014/main" id="{A50D5E52-598B-4A12-833F-4A2EAFC1D7B5}"/>
              </a:ext>
            </a:extLst>
          </p:cNvPr>
          <p:cNvPicPr>
            <a:picLocks noChangeAspect="1"/>
          </p:cNvPicPr>
          <p:nvPr/>
        </p:nvPicPr>
        <p:blipFill>
          <a:blip r:embed="rId3"/>
          <a:stretch>
            <a:fillRect/>
          </a:stretch>
        </p:blipFill>
        <p:spPr>
          <a:xfrm>
            <a:off x="3564835" y="0"/>
            <a:ext cx="7310959" cy="6754549"/>
          </a:xfrm>
          <a:prstGeom prst="rect">
            <a:avLst/>
          </a:prstGeom>
        </p:spPr>
      </p:pic>
    </p:spTree>
    <p:extLst>
      <p:ext uri="{BB962C8B-B14F-4D97-AF65-F5344CB8AC3E}">
        <p14:creationId xmlns:p14="http://schemas.microsoft.com/office/powerpoint/2010/main" val="190425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4B19FFAF-2762-444B-8B41-DC1189FF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231" y="865490"/>
            <a:ext cx="2514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4323232A-6C29-44A9-BE73-3D466AD2BC37}"/>
              </a:ext>
            </a:extLst>
          </p:cNvPr>
          <p:cNvSpPr txBox="1"/>
          <p:nvPr/>
        </p:nvSpPr>
        <p:spPr>
          <a:xfrm>
            <a:off x="4506974" y="202813"/>
            <a:ext cx="2619115" cy="923330"/>
          </a:xfrm>
          <a:prstGeom prst="rect">
            <a:avLst/>
          </a:prstGeom>
          <a:noFill/>
        </p:spPr>
        <p:txBody>
          <a:bodyPr wrap="none" rtlCol="0">
            <a:spAutoFit/>
          </a:bodyPr>
          <a:lstStyle/>
          <a:p>
            <a:pPr algn="ctr"/>
            <a:r>
              <a:rPr lang="es-ES_tradnl" sz="5400" b="1" dirty="0">
                <a:solidFill>
                  <a:srgbClr val="002060"/>
                </a:solidFill>
              </a:rPr>
              <a:t>Desafíos</a:t>
            </a:r>
          </a:p>
        </p:txBody>
      </p:sp>
      <p:pic>
        <p:nvPicPr>
          <p:cNvPr id="3" name="Imagen 2">
            <a:extLst>
              <a:ext uri="{FF2B5EF4-FFF2-40B4-BE49-F238E27FC236}">
                <a16:creationId xmlns:a16="http://schemas.microsoft.com/office/drawing/2014/main" id="{FCBD7B48-247A-4F22-AB2E-9DD151005AF7}"/>
              </a:ext>
            </a:extLst>
          </p:cNvPr>
          <p:cNvPicPr>
            <a:picLocks noChangeAspect="1"/>
          </p:cNvPicPr>
          <p:nvPr/>
        </p:nvPicPr>
        <p:blipFill>
          <a:blip r:embed="rId3"/>
          <a:stretch>
            <a:fillRect/>
          </a:stretch>
        </p:blipFill>
        <p:spPr>
          <a:xfrm>
            <a:off x="1" y="1788820"/>
            <a:ext cx="12197352" cy="46914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7">
            <a:extLst>
              <a:ext uri="{FF2B5EF4-FFF2-40B4-BE49-F238E27FC236}">
                <a16:creationId xmlns:a16="http://schemas.microsoft.com/office/drawing/2014/main" id="{E2DD7B2A-B207-404A-9166-3F6522F59D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838" y="3903281"/>
            <a:ext cx="11112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uadroTexto 8">
            <a:extLst>
              <a:ext uri="{FF2B5EF4-FFF2-40B4-BE49-F238E27FC236}">
                <a16:creationId xmlns:a16="http://schemas.microsoft.com/office/drawing/2014/main" id="{4D88DFC3-64CD-4FE0-9E97-B5653C99D0D9}"/>
              </a:ext>
            </a:extLst>
          </p:cNvPr>
          <p:cNvSpPr txBox="1">
            <a:spLocks noChangeArrowheads="1"/>
          </p:cNvSpPr>
          <p:nvPr/>
        </p:nvSpPr>
        <p:spPr bwMode="auto">
          <a:xfrm>
            <a:off x="762000" y="1159345"/>
            <a:ext cx="1066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0" fontAlgn="base" hangingPunct="0">
              <a:spcBef>
                <a:spcPct val="0"/>
              </a:spcBef>
              <a:spcAft>
                <a:spcPct val="0"/>
              </a:spcAft>
              <a:defRPr/>
            </a:pPr>
            <a:r>
              <a:rPr lang="es-CL" altLang="es-CL" sz="2400" b="1" dirty="0">
                <a:solidFill>
                  <a:prstClr val="black"/>
                </a:solidFill>
                <a:latin typeface="+mn-lt"/>
                <a:cs typeface="Calibri" panose="020F0502020204030204" pitchFamily="34" charset="0"/>
              </a:rPr>
              <a:t>A mediados de mayo de 2020 más de 1.200 millones de estudiantes de todos los niveles de enseñanza, en todo el mundo, habían dejado de tener clases presenciales en la escuela. De ellos, más de 160 millones eran estudiantes de América Latina y el Caribe.</a:t>
            </a:r>
            <a:endParaRPr lang="es-CL" altLang="es-CL" sz="2400" b="1" dirty="0">
              <a:solidFill>
                <a:prstClr val="black"/>
              </a:solidFill>
              <a:latin typeface="+mn-lt"/>
            </a:endParaRPr>
          </a:p>
        </p:txBody>
      </p:sp>
      <p:sp>
        <p:nvSpPr>
          <p:cNvPr id="7" name="CuadroTexto 6">
            <a:extLst>
              <a:ext uri="{FF2B5EF4-FFF2-40B4-BE49-F238E27FC236}">
                <a16:creationId xmlns:a16="http://schemas.microsoft.com/office/drawing/2014/main" id="{2A135D80-00E7-4962-8698-7BBA6D5EF060}"/>
              </a:ext>
            </a:extLst>
          </p:cNvPr>
          <p:cNvSpPr txBox="1"/>
          <p:nvPr/>
        </p:nvSpPr>
        <p:spPr>
          <a:xfrm>
            <a:off x="4736041" y="369790"/>
            <a:ext cx="2129109" cy="584775"/>
          </a:xfrm>
          <a:prstGeom prst="rect">
            <a:avLst/>
          </a:prstGeom>
          <a:noFill/>
        </p:spPr>
        <p:txBody>
          <a:bodyPr wrap="none" rtlCol="0">
            <a:spAutoFit/>
          </a:bodyPr>
          <a:lstStyle/>
          <a:p>
            <a:pPr algn="ctr"/>
            <a:r>
              <a:rPr lang="es-ES_tradnl" sz="3200" b="1" dirty="0">
                <a:solidFill>
                  <a:srgbClr val="002060"/>
                </a:solidFill>
              </a:rPr>
              <a:t>Prioridades</a:t>
            </a:r>
          </a:p>
        </p:txBody>
      </p:sp>
      <p:pic>
        <p:nvPicPr>
          <p:cNvPr id="3" name="Imagen 2">
            <a:extLst>
              <a:ext uri="{FF2B5EF4-FFF2-40B4-BE49-F238E27FC236}">
                <a16:creationId xmlns:a16="http://schemas.microsoft.com/office/drawing/2014/main" id="{F58CF75B-51F9-45A1-A285-7F427045B5C6}"/>
              </a:ext>
            </a:extLst>
          </p:cNvPr>
          <p:cNvPicPr>
            <a:picLocks noChangeAspect="1"/>
          </p:cNvPicPr>
          <p:nvPr/>
        </p:nvPicPr>
        <p:blipFill>
          <a:blip r:embed="rId3"/>
          <a:stretch>
            <a:fillRect/>
          </a:stretch>
        </p:blipFill>
        <p:spPr>
          <a:xfrm>
            <a:off x="3551583" y="2729005"/>
            <a:ext cx="7235687" cy="39718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2E109-679B-43CF-B0B3-EAD1AF34AFFC}"/>
              </a:ext>
            </a:extLst>
          </p:cNvPr>
          <p:cNvSpPr>
            <a:spLocks noGrp="1"/>
          </p:cNvSpPr>
          <p:nvPr>
            <p:ph type="title"/>
          </p:nvPr>
        </p:nvSpPr>
        <p:spPr>
          <a:xfrm>
            <a:off x="577085" y="366847"/>
            <a:ext cx="10007885" cy="943170"/>
          </a:xfrm>
        </p:spPr>
        <p:txBody>
          <a:bodyPr/>
          <a:lstStyle/>
          <a:p>
            <a:pPr algn="just"/>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a:t>
            </a:r>
            <a:r>
              <a:rPr lang="es-CL"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Marco para la reapertura de las escuelas </a:t>
            </a: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(UNESCO, UNICEF, Banco Mundial, Programa Mundial de Alimentos, 2020) señala que se deben considerar </a:t>
            </a:r>
            <a:r>
              <a:rPr lang="es-CL"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tres momentos</a:t>
            </a:r>
            <a:r>
              <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para un retorno a la presencialidad</a:t>
            </a:r>
            <a:endParaRPr lang="es-CL" sz="2400" dirty="0">
              <a:solidFill>
                <a:schemeClr val="tx1"/>
              </a:solidFill>
            </a:endParaRPr>
          </a:p>
        </p:txBody>
      </p:sp>
      <p:pic>
        <p:nvPicPr>
          <p:cNvPr id="7170" name="Picture 2" descr="Marco para la reapertura de las escuelas - Abril de 2020 - World | ReliefWeb">
            <a:extLst>
              <a:ext uri="{FF2B5EF4-FFF2-40B4-BE49-F238E27FC236}">
                <a16:creationId xmlns:a16="http://schemas.microsoft.com/office/drawing/2014/main" id="{9386EC59-AA32-4301-8CA7-AB0BF3C465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36" y="2821061"/>
            <a:ext cx="1384231" cy="179145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2735DDD-4656-4D7C-9176-4FEE6AB7ACBA}"/>
              </a:ext>
            </a:extLst>
          </p:cNvPr>
          <p:cNvPicPr>
            <a:picLocks noChangeAspect="1"/>
          </p:cNvPicPr>
          <p:nvPr/>
        </p:nvPicPr>
        <p:blipFill>
          <a:blip r:embed="rId3"/>
          <a:stretch>
            <a:fillRect/>
          </a:stretch>
        </p:blipFill>
        <p:spPr>
          <a:xfrm>
            <a:off x="2010813" y="1310017"/>
            <a:ext cx="9960192" cy="5181136"/>
          </a:xfrm>
          <a:prstGeom prst="rect">
            <a:avLst/>
          </a:prstGeom>
        </p:spPr>
      </p:pic>
    </p:spTree>
    <p:extLst>
      <p:ext uri="{BB962C8B-B14F-4D97-AF65-F5344CB8AC3E}">
        <p14:creationId xmlns:p14="http://schemas.microsoft.com/office/powerpoint/2010/main" val="268665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D7C97B3-2820-4F78-8412-58BA12E24C9D}"/>
              </a:ext>
            </a:extLst>
          </p:cNvPr>
          <p:cNvPicPr>
            <a:picLocks noChangeAspect="1"/>
          </p:cNvPicPr>
          <p:nvPr/>
        </p:nvPicPr>
        <p:blipFill>
          <a:blip r:embed="rId2">
            <a:duotone>
              <a:schemeClr val="accent1">
                <a:shade val="45000"/>
                <a:satMod val="135000"/>
              </a:schemeClr>
              <a:prstClr val="white"/>
            </a:duotone>
          </a:blip>
          <a:stretch>
            <a:fillRect/>
          </a:stretch>
        </p:blipFill>
        <p:spPr>
          <a:xfrm>
            <a:off x="986368" y="1541124"/>
            <a:ext cx="1418546" cy="1572736"/>
          </a:xfrm>
          <a:prstGeom prst="rect">
            <a:avLst/>
          </a:prstGeom>
        </p:spPr>
      </p:pic>
      <p:sp>
        <p:nvSpPr>
          <p:cNvPr id="7" name="CuadroTexto 6">
            <a:extLst>
              <a:ext uri="{FF2B5EF4-FFF2-40B4-BE49-F238E27FC236}">
                <a16:creationId xmlns:a16="http://schemas.microsoft.com/office/drawing/2014/main" id="{33C0446C-8BBB-44E9-8C69-CF245B9E6CBA}"/>
              </a:ext>
            </a:extLst>
          </p:cNvPr>
          <p:cNvSpPr txBox="1"/>
          <p:nvPr/>
        </p:nvSpPr>
        <p:spPr>
          <a:xfrm>
            <a:off x="2063720" y="177638"/>
            <a:ext cx="7949997" cy="584775"/>
          </a:xfrm>
          <a:prstGeom prst="rect">
            <a:avLst/>
          </a:prstGeom>
          <a:noFill/>
        </p:spPr>
        <p:txBody>
          <a:bodyPr wrap="none" rtlCol="0">
            <a:spAutoFit/>
          </a:bodyPr>
          <a:lstStyle/>
          <a:p>
            <a:pPr algn="ctr"/>
            <a:r>
              <a:rPr lang="es-ES_tradnl" sz="3200" b="1" dirty="0">
                <a:solidFill>
                  <a:srgbClr val="002060"/>
                </a:solidFill>
              </a:rPr>
              <a:t>Aspectos clave según la mesa social COVID-19</a:t>
            </a:r>
          </a:p>
        </p:txBody>
      </p:sp>
      <p:pic>
        <p:nvPicPr>
          <p:cNvPr id="9" name="Imagen 8">
            <a:extLst>
              <a:ext uri="{FF2B5EF4-FFF2-40B4-BE49-F238E27FC236}">
                <a16:creationId xmlns:a16="http://schemas.microsoft.com/office/drawing/2014/main" id="{EAC8A592-7B0F-440D-8A02-A48DB94896FD}"/>
              </a:ext>
            </a:extLst>
          </p:cNvPr>
          <p:cNvPicPr>
            <a:picLocks noChangeAspect="1"/>
          </p:cNvPicPr>
          <p:nvPr/>
        </p:nvPicPr>
        <p:blipFill>
          <a:blip r:embed="rId3"/>
          <a:stretch>
            <a:fillRect/>
          </a:stretch>
        </p:blipFill>
        <p:spPr>
          <a:xfrm>
            <a:off x="3070747" y="920085"/>
            <a:ext cx="6390634" cy="5474811"/>
          </a:xfrm>
          <a:prstGeom prst="rect">
            <a:avLst/>
          </a:prstGeom>
          <a:ln>
            <a:solidFill>
              <a:schemeClr val="tx1"/>
            </a:solidFill>
          </a:ln>
        </p:spPr>
      </p:pic>
    </p:spTree>
    <p:extLst>
      <p:ext uri="{BB962C8B-B14F-4D97-AF65-F5344CB8AC3E}">
        <p14:creationId xmlns:p14="http://schemas.microsoft.com/office/powerpoint/2010/main" val="428684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4">
            <a:extLst>
              <a:ext uri="{FF2B5EF4-FFF2-40B4-BE49-F238E27FC236}">
                <a16:creationId xmlns:a16="http://schemas.microsoft.com/office/drawing/2014/main" id="{DBDCAD6F-3B23-41D8-B576-99CD31140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28" y="1072959"/>
            <a:ext cx="10450819" cy="562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a:extLst>
              <a:ext uri="{FF2B5EF4-FFF2-40B4-BE49-F238E27FC236}">
                <a16:creationId xmlns:a16="http://schemas.microsoft.com/office/drawing/2014/main" id="{7877B931-C0F6-41AA-9D2D-A5EC42196049}"/>
              </a:ext>
            </a:extLst>
          </p:cNvPr>
          <p:cNvSpPr/>
          <p:nvPr/>
        </p:nvSpPr>
        <p:spPr>
          <a:xfrm>
            <a:off x="1461880" y="2027066"/>
            <a:ext cx="647700" cy="627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sp>
        <p:nvSpPr>
          <p:cNvPr id="10" name="Elipse 9">
            <a:extLst>
              <a:ext uri="{FF2B5EF4-FFF2-40B4-BE49-F238E27FC236}">
                <a16:creationId xmlns:a16="http://schemas.microsoft.com/office/drawing/2014/main" id="{41EC4085-C957-4A55-B24C-06E712FA160D}"/>
              </a:ext>
            </a:extLst>
          </p:cNvPr>
          <p:cNvSpPr/>
          <p:nvPr/>
        </p:nvSpPr>
        <p:spPr>
          <a:xfrm>
            <a:off x="1461880" y="4530106"/>
            <a:ext cx="647700" cy="625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sp>
        <p:nvSpPr>
          <p:cNvPr id="12" name="Rectángulo: esquinas redondeadas 11">
            <a:extLst>
              <a:ext uri="{FF2B5EF4-FFF2-40B4-BE49-F238E27FC236}">
                <a16:creationId xmlns:a16="http://schemas.microsoft.com/office/drawing/2014/main" id="{0E83B33F-2DBC-4019-B501-F15E6172F535}"/>
              </a:ext>
            </a:extLst>
          </p:cNvPr>
          <p:cNvSpPr/>
          <p:nvPr/>
        </p:nvSpPr>
        <p:spPr>
          <a:xfrm>
            <a:off x="2669140" y="4957696"/>
            <a:ext cx="1584325" cy="708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CL" sz="1500" b="1" dirty="0">
                <a:solidFill>
                  <a:srgbClr val="C00000"/>
                </a:solidFill>
                <a:latin typeface="Garamond" panose="02020404030301010803" pitchFamily="18" charset="0"/>
              </a:rPr>
              <a:t>BRECHA: 62 PUNTOS </a:t>
            </a:r>
          </a:p>
        </p:txBody>
      </p:sp>
      <p:sp>
        <p:nvSpPr>
          <p:cNvPr id="9" name="CuadroTexto 8">
            <a:extLst>
              <a:ext uri="{FF2B5EF4-FFF2-40B4-BE49-F238E27FC236}">
                <a16:creationId xmlns:a16="http://schemas.microsoft.com/office/drawing/2014/main" id="{F0DA6E5F-06AD-4AD2-BFE4-99522CCB6514}"/>
              </a:ext>
            </a:extLst>
          </p:cNvPr>
          <p:cNvSpPr txBox="1"/>
          <p:nvPr/>
        </p:nvSpPr>
        <p:spPr>
          <a:xfrm>
            <a:off x="1200151" y="164250"/>
            <a:ext cx="9249775" cy="954107"/>
          </a:xfrm>
          <a:prstGeom prst="rect">
            <a:avLst/>
          </a:prstGeom>
          <a:noFill/>
        </p:spPr>
        <p:txBody>
          <a:bodyPr wrap="none" rtlCol="0">
            <a:spAutoFit/>
          </a:bodyPr>
          <a:lstStyle/>
          <a:p>
            <a:pPr algn="ctr"/>
            <a:r>
              <a:rPr lang="es-ES" sz="2800" b="1" dirty="0">
                <a:solidFill>
                  <a:srgbClr val="002060"/>
                </a:solidFill>
              </a:rPr>
              <a:t>Cobertura de provisión de educación a distancia en contexto </a:t>
            </a:r>
          </a:p>
          <a:p>
            <a:pPr algn="ctr"/>
            <a:r>
              <a:rPr lang="es-ES" sz="2800" b="1" dirty="0">
                <a:solidFill>
                  <a:srgbClr val="002060"/>
                </a:solidFill>
              </a:rPr>
              <a:t>de pandemia por COVID-19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2">
            <a:extLst>
              <a:ext uri="{FF2B5EF4-FFF2-40B4-BE49-F238E27FC236}">
                <a16:creationId xmlns:a16="http://schemas.microsoft.com/office/drawing/2014/main" id="{413DBEC0-3676-4B8E-A758-860AA4E13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44" y="1196976"/>
            <a:ext cx="11076286" cy="553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a:extLst>
              <a:ext uri="{FF2B5EF4-FFF2-40B4-BE49-F238E27FC236}">
                <a16:creationId xmlns:a16="http://schemas.microsoft.com/office/drawing/2014/main" id="{C511CABD-DEF3-4E96-9880-79D514E9781C}"/>
              </a:ext>
            </a:extLst>
          </p:cNvPr>
          <p:cNvSpPr/>
          <p:nvPr/>
        </p:nvSpPr>
        <p:spPr>
          <a:xfrm>
            <a:off x="1127125" y="1837551"/>
            <a:ext cx="647700" cy="627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sp>
        <p:nvSpPr>
          <p:cNvPr id="9" name="Elipse 8">
            <a:extLst>
              <a:ext uri="{FF2B5EF4-FFF2-40B4-BE49-F238E27FC236}">
                <a16:creationId xmlns:a16="http://schemas.microsoft.com/office/drawing/2014/main" id="{A431AEB8-4B69-4DA5-878F-265F36EB8AFD}"/>
              </a:ext>
            </a:extLst>
          </p:cNvPr>
          <p:cNvSpPr/>
          <p:nvPr/>
        </p:nvSpPr>
        <p:spPr>
          <a:xfrm>
            <a:off x="1127125" y="3803598"/>
            <a:ext cx="647700" cy="625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sp>
        <p:nvSpPr>
          <p:cNvPr id="10" name="Rectángulo: esquinas redondeadas 9">
            <a:extLst>
              <a:ext uri="{FF2B5EF4-FFF2-40B4-BE49-F238E27FC236}">
                <a16:creationId xmlns:a16="http://schemas.microsoft.com/office/drawing/2014/main" id="{4C7AB643-93D5-4461-8EA1-D3C450E0B9C2}"/>
              </a:ext>
            </a:extLst>
          </p:cNvPr>
          <p:cNvSpPr/>
          <p:nvPr/>
        </p:nvSpPr>
        <p:spPr>
          <a:xfrm>
            <a:off x="2000112" y="4694065"/>
            <a:ext cx="1584325" cy="708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CL" sz="1500" b="1" dirty="0">
                <a:solidFill>
                  <a:srgbClr val="C00000"/>
                </a:solidFill>
                <a:latin typeface="Garamond" panose="02020404030301010803" pitchFamily="18" charset="0"/>
              </a:rPr>
              <a:t>BRECHA: 20 PUNTOS </a:t>
            </a:r>
          </a:p>
        </p:txBody>
      </p:sp>
      <p:sp>
        <p:nvSpPr>
          <p:cNvPr id="8" name="CuadroTexto 7">
            <a:extLst>
              <a:ext uri="{FF2B5EF4-FFF2-40B4-BE49-F238E27FC236}">
                <a16:creationId xmlns:a16="http://schemas.microsoft.com/office/drawing/2014/main" id="{3DF53606-704B-4F85-8F84-E28790C41503}"/>
              </a:ext>
            </a:extLst>
          </p:cNvPr>
          <p:cNvSpPr txBox="1"/>
          <p:nvPr/>
        </p:nvSpPr>
        <p:spPr>
          <a:xfrm>
            <a:off x="1846706" y="242869"/>
            <a:ext cx="7956665" cy="954107"/>
          </a:xfrm>
          <a:prstGeom prst="rect">
            <a:avLst/>
          </a:prstGeom>
          <a:noFill/>
        </p:spPr>
        <p:txBody>
          <a:bodyPr wrap="none" rtlCol="0">
            <a:spAutoFit/>
          </a:bodyPr>
          <a:lstStyle/>
          <a:p>
            <a:pPr algn="ctr"/>
            <a:r>
              <a:rPr lang="es-ES" sz="2800" b="1" dirty="0">
                <a:solidFill>
                  <a:srgbClr val="002060"/>
                </a:solidFill>
              </a:rPr>
              <a:t>Acceso de estudiantes a dispositivos que posibilitan </a:t>
            </a:r>
          </a:p>
          <a:p>
            <a:pPr algn="ctr"/>
            <a:r>
              <a:rPr lang="es-ES" sz="2800" b="1" dirty="0">
                <a:solidFill>
                  <a:srgbClr val="002060"/>
                </a:solidFill>
              </a:rPr>
              <a:t>la formación a distancia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2">
            <a:extLst>
              <a:ext uri="{FF2B5EF4-FFF2-40B4-BE49-F238E27FC236}">
                <a16:creationId xmlns:a16="http://schemas.microsoft.com/office/drawing/2014/main" id="{903B43DA-80C4-42B2-A803-08956AD40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71" y="845681"/>
            <a:ext cx="11029568" cy="575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esquinas redondeadas 8">
            <a:extLst>
              <a:ext uri="{FF2B5EF4-FFF2-40B4-BE49-F238E27FC236}">
                <a16:creationId xmlns:a16="http://schemas.microsoft.com/office/drawing/2014/main" id="{079ABD99-AF8F-41DE-B265-88E4C704FF6B}"/>
              </a:ext>
            </a:extLst>
          </p:cNvPr>
          <p:cNvSpPr/>
          <p:nvPr/>
        </p:nvSpPr>
        <p:spPr>
          <a:xfrm>
            <a:off x="2339491" y="4362865"/>
            <a:ext cx="1584325" cy="708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CL" sz="1500" b="1" dirty="0">
                <a:solidFill>
                  <a:srgbClr val="C00000"/>
                </a:solidFill>
                <a:latin typeface="Garamond" panose="02020404030301010803" pitchFamily="18" charset="0"/>
              </a:rPr>
              <a:t>BRECHA: 33 PUNTOS </a:t>
            </a:r>
          </a:p>
        </p:txBody>
      </p:sp>
      <p:sp>
        <p:nvSpPr>
          <p:cNvPr id="11" name="Elipse 10">
            <a:extLst>
              <a:ext uri="{FF2B5EF4-FFF2-40B4-BE49-F238E27FC236}">
                <a16:creationId xmlns:a16="http://schemas.microsoft.com/office/drawing/2014/main" id="{95C8D1D3-A5EC-40CD-87C1-709FB91C31EA}"/>
              </a:ext>
            </a:extLst>
          </p:cNvPr>
          <p:cNvSpPr/>
          <p:nvPr/>
        </p:nvSpPr>
        <p:spPr>
          <a:xfrm>
            <a:off x="1196837" y="1643554"/>
            <a:ext cx="647700" cy="625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sp>
        <p:nvSpPr>
          <p:cNvPr id="13" name="Elipse 12">
            <a:extLst>
              <a:ext uri="{FF2B5EF4-FFF2-40B4-BE49-F238E27FC236}">
                <a16:creationId xmlns:a16="http://schemas.microsoft.com/office/drawing/2014/main" id="{ADADB1F9-17CE-4C32-A1A0-48D81585E181}"/>
              </a:ext>
            </a:extLst>
          </p:cNvPr>
          <p:cNvSpPr/>
          <p:nvPr/>
        </p:nvSpPr>
        <p:spPr>
          <a:xfrm>
            <a:off x="1196837" y="3050898"/>
            <a:ext cx="647700" cy="625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CL">
              <a:solidFill>
                <a:prstClr val="white"/>
              </a:solidFill>
              <a:latin typeface="Calibri"/>
            </a:endParaRPr>
          </a:p>
        </p:txBody>
      </p:sp>
      <p:sp>
        <p:nvSpPr>
          <p:cNvPr id="10" name="CuadroTexto 9">
            <a:extLst>
              <a:ext uri="{FF2B5EF4-FFF2-40B4-BE49-F238E27FC236}">
                <a16:creationId xmlns:a16="http://schemas.microsoft.com/office/drawing/2014/main" id="{B270D460-76E1-4248-872A-7627FA9849CB}"/>
              </a:ext>
            </a:extLst>
          </p:cNvPr>
          <p:cNvSpPr txBox="1"/>
          <p:nvPr/>
        </p:nvSpPr>
        <p:spPr>
          <a:xfrm>
            <a:off x="486571" y="338465"/>
            <a:ext cx="10620664" cy="523220"/>
          </a:xfrm>
          <a:prstGeom prst="rect">
            <a:avLst/>
          </a:prstGeom>
          <a:noFill/>
        </p:spPr>
        <p:txBody>
          <a:bodyPr wrap="none" rtlCol="0">
            <a:spAutoFit/>
          </a:bodyPr>
          <a:lstStyle/>
          <a:p>
            <a:pPr algn="ctr"/>
            <a:r>
              <a:rPr lang="es-ES" sz="2800" b="1" dirty="0">
                <a:solidFill>
                  <a:srgbClr val="002060"/>
                </a:solidFill>
              </a:rPr>
              <a:t>Pérdida en el aprendizaje como porcentaje de lo aprendido en un año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3"/>
          <p:cNvSpPr>
            <a:spLocks noGrp="1"/>
          </p:cNvSpPr>
          <p:nvPr>
            <p:ph sz="half" idx="4294967295"/>
          </p:nvPr>
        </p:nvSpPr>
        <p:spPr>
          <a:xfrm>
            <a:off x="5749680" y="2628116"/>
            <a:ext cx="6283294" cy="1321031"/>
          </a:xfrm>
          <a:prstGeom prst="rect">
            <a:avLst/>
          </a:prstGeo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_tradnl" sz="4800" b="1" i="0" u="none" strike="noStrike" kern="1200" cap="none" spc="0" normalizeH="0" baseline="0" noProof="0" dirty="0">
                <a:ln>
                  <a:noFill/>
                </a:ln>
                <a:solidFill>
                  <a:prstClr val="white"/>
                </a:solidFill>
                <a:effectLst/>
                <a:uLnTx/>
                <a:uFillTx/>
                <a:latin typeface="Calibri" panose="020F0502020204030204"/>
                <a:ea typeface="+mn-ea"/>
                <a:cs typeface="+mn-cs"/>
              </a:rPr>
              <a:t>3. Estrategias, propuestas y desafíos</a:t>
            </a:r>
          </a:p>
        </p:txBody>
      </p:sp>
      <p:sp>
        <p:nvSpPr>
          <p:cNvPr id="8" name="CuadroTexto 7">
            <a:extLst>
              <a:ext uri="{FF2B5EF4-FFF2-40B4-BE49-F238E27FC236}">
                <a16:creationId xmlns:a16="http://schemas.microsoft.com/office/drawing/2014/main" id="{FC6801CB-6B31-B64E-9F6A-0EC2D53C014B}"/>
              </a:ext>
            </a:extLst>
          </p:cNvPr>
          <p:cNvSpPr txBox="1"/>
          <p:nvPr/>
        </p:nvSpPr>
        <p:spPr>
          <a:xfrm>
            <a:off x="0" y="513241"/>
            <a:ext cx="5466412" cy="1446550"/>
          </a:xfrm>
          <a:prstGeom prst="rect">
            <a:avLst/>
          </a:prstGeom>
          <a:noFill/>
        </p:spPr>
        <p:txBody>
          <a:bodyPr wrap="square" rtlCol="0">
            <a:spAutoFit/>
          </a:bodyPr>
          <a:lstStyle/>
          <a:p>
            <a:pPr algn="ctr"/>
            <a:r>
              <a:rPr lang="es-CL" sz="4400" b="1" dirty="0">
                <a:solidFill>
                  <a:schemeClr val="bg1"/>
                </a:solidFill>
                <a:cs typeface="Calibri" panose="020F0502020204030204" pitchFamily="34" charset="0"/>
              </a:rPr>
              <a:t>Índice de la presentación:</a:t>
            </a:r>
            <a:endParaRPr lang="es-ES_tradnl" sz="44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315422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3"/>
          <p:cNvSpPr>
            <a:spLocks noGrp="1"/>
          </p:cNvSpPr>
          <p:nvPr>
            <p:ph sz="half" idx="4294967295"/>
          </p:nvPr>
        </p:nvSpPr>
        <p:spPr>
          <a:xfrm>
            <a:off x="5739616" y="1159572"/>
            <a:ext cx="5926111" cy="965852"/>
          </a:xfrm>
          <a:prstGeom prst="rect">
            <a:avLst/>
          </a:prstGeom>
        </p:spPr>
        <p:txBody>
          <a:bodyPr>
            <a:noAutofit/>
          </a:bodyP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s-ES_tradnl" sz="3600" b="1" dirty="0">
                <a:solidFill>
                  <a:schemeClr val="bg1"/>
                </a:solidFill>
              </a:rPr>
              <a:t>¿Cómo repensamos nuestra escuela?</a:t>
            </a:r>
            <a:endParaRPr lang="es-ES_tradnl" sz="3600" b="1" dirty="0">
              <a:solidFill>
                <a:schemeClr val="accent4">
                  <a:lumMod val="20000"/>
                  <a:lumOff val="8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s-ES_tradnl" b="1" dirty="0">
              <a:solidFill>
                <a:schemeClr val="accent4">
                  <a:lumMod val="20000"/>
                  <a:lumOff val="80000"/>
                </a:schemeClr>
              </a:solidFill>
            </a:endParaRPr>
          </a:p>
        </p:txBody>
      </p:sp>
      <p:sp>
        <p:nvSpPr>
          <p:cNvPr id="3" name="Marcador de contenido 3">
            <a:extLst>
              <a:ext uri="{FF2B5EF4-FFF2-40B4-BE49-F238E27FC236}">
                <a16:creationId xmlns:a16="http://schemas.microsoft.com/office/drawing/2014/main" id="{27265F9F-5032-C04D-B375-19FE4F96D86C}"/>
              </a:ext>
            </a:extLst>
          </p:cNvPr>
          <p:cNvSpPr txBox="1">
            <a:spLocks/>
          </p:cNvSpPr>
          <p:nvPr/>
        </p:nvSpPr>
        <p:spPr>
          <a:xfrm>
            <a:off x="5739617" y="2946074"/>
            <a:ext cx="5926111" cy="965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s-ES_tradnl" sz="3600" b="1" i="0" u="none" strike="noStrike" kern="1200" cap="none" spc="0" normalizeH="0" baseline="0" noProof="0" dirty="0">
                <a:ln>
                  <a:noFill/>
                </a:ln>
                <a:solidFill>
                  <a:prstClr val="white"/>
                </a:solidFill>
                <a:effectLst/>
                <a:uLnTx/>
                <a:uFillTx/>
                <a:latin typeface="Calibri" panose="020F0502020204030204"/>
                <a:ea typeface="+mn-ea"/>
                <a:cs typeface="+mn-cs"/>
              </a:rPr>
              <a:t>Contexto, consecuencias, desafíos    y prioridades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p:txBody>
      </p:sp>
      <p:sp>
        <p:nvSpPr>
          <p:cNvPr id="7" name="Marcador de contenido 3">
            <a:extLst>
              <a:ext uri="{FF2B5EF4-FFF2-40B4-BE49-F238E27FC236}">
                <a16:creationId xmlns:a16="http://schemas.microsoft.com/office/drawing/2014/main" id="{8FAFE67F-6CAB-0841-B326-4AA7A4614E73}"/>
              </a:ext>
            </a:extLst>
          </p:cNvPr>
          <p:cNvSpPr txBox="1">
            <a:spLocks/>
          </p:cNvSpPr>
          <p:nvPr/>
        </p:nvSpPr>
        <p:spPr>
          <a:xfrm>
            <a:off x="5739617" y="5055743"/>
            <a:ext cx="5945297" cy="811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es-ES_tradnl" sz="3600" b="1" i="0" u="none" strike="noStrike" kern="1200" cap="none" spc="0" normalizeH="0" baseline="0" noProof="0" dirty="0">
                <a:ln>
                  <a:noFill/>
                </a:ln>
                <a:solidFill>
                  <a:prstClr val="white"/>
                </a:solidFill>
                <a:effectLst/>
                <a:uLnTx/>
                <a:uFillTx/>
                <a:latin typeface="Calibri" panose="020F0502020204030204"/>
                <a:ea typeface="+mn-ea"/>
                <a:cs typeface="+mn-cs"/>
              </a:rPr>
              <a:t>Estrategias, propuestas y desafíos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FC6801CB-6B31-B64E-9F6A-0EC2D53C014B}"/>
              </a:ext>
            </a:extLst>
          </p:cNvPr>
          <p:cNvSpPr txBox="1"/>
          <p:nvPr/>
        </p:nvSpPr>
        <p:spPr>
          <a:xfrm>
            <a:off x="0" y="513241"/>
            <a:ext cx="54664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44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IDEAS FUERZA</a:t>
            </a:r>
            <a:r>
              <a:rPr kumimoji="0" lang="es-CL" sz="3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endParaRPr kumimoji="0" lang="es-ES_tradnl" sz="3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22917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4EE16A-6362-4210-97CE-887D3A6AEE28}"/>
              </a:ext>
            </a:extLst>
          </p:cNvPr>
          <p:cNvPicPr>
            <a:picLocks noChangeAspect="1"/>
          </p:cNvPicPr>
          <p:nvPr/>
        </p:nvPicPr>
        <p:blipFill>
          <a:blip r:embed="rId2"/>
          <a:stretch>
            <a:fillRect/>
          </a:stretch>
        </p:blipFill>
        <p:spPr>
          <a:xfrm>
            <a:off x="1" y="198783"/>
            <a:ext cx="12152926" cy="6250741"/>
          </a:xfrm>
          <a:prstGeom prst="rect">
            <a:avLst/>
          </a:prstGeom>
        </p:spPr>
      </p:pic>
    </p:spTree>
    <p:extLst>
      <p:ext uri="{BB962C8B-B14F-4D97-AF65-F5344CB8AC3E}">
        <p14:creationId xmlns:p14="http://schemas.microsoft.com/office/powerpoint/2010/main" val="303172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3C7C1D3A-1E9B-490F-972D-D27C537A98D9}"/>
              </a:ext>
            </a:extLst>
          </p:cNvPr>
          <p:cNvSpPr/>
          <p:nvPr/>
        </p:nvSpPr>
        <p:spPr>
          <a:xfrm>
            <a:off x="7627850" y="208476"/>
            <a:ext cx="2193752"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sz="2000" b="1" dirty="0"/>
              <a:t>Plan de retorno </a:t>
            </a:r>
            <a:r>
              <a:rPr lang="es-CL" sz="2000" b="1" i="1" dirty="0"/>
              <a:t>estratégico</a:t>
            </a:r>
          </a:p>
        </p:txBody>
      </p:sp>
      <p:sp>
        <p:nvSpPr>
          <p:cNvPr id="6" name="CuadroTexto 5">
            <a:extLst>
              <a:ext uri="{FF2B5EF4-FFF2-40B4-BE49-F238E27FC236}">
                <a16:creationId xmlns:a16="http://schemas.microsoft.com/office/drawing/2014/main" id="{CE591E2F-E04E-4A90-86A4-37F5D31735B5}"/>
              </a:ext>
            </a:extLst>
          </p:cNvPr>
          <p:cNvSpPr txBox="1"/>
          <p:nvPr/>
        </p:nvSpPr>
        <p:spPr>
          <a:xfrm>
            <a:off x="572020" y="1689039"/>
            <a:ext cx="5087693" cy="4832092"/>
          </a:xfrm>
          <a:prstGeom prst="rect">
            <a:avLst/>
          </a:prstGeom>
          <a:noFill/>
        </p:spPr>
        <p:txBody>
          <a:bodyPr wrap="square">
            <a:spAutoFit/>
          </a:bodyPr>
          <a:lstStyle/>
          <a:p>
            <a:pPr algn="just"/>
            <a:r>
              <a:rPr lang="es-ES" sz="2800" dirty="0">
                <a:cs typeface="Lucida Sans Unicode" pitchFamily="34" charset="0"/>
              </a:rPr>
              <a:t>“La </a:t>
            </a:r>
            <a:r>
              <a:rPr lang="es-ES" sz="2800" b="1" i="1" dirty="0">
                <a:solidFill>
                  <a:srgbClr val="002060"/>
                </a:solidFill>
                <a:cs typeface="Lucida Sans Unicode" pitchFamily="34" charset="0"/>
              </a:rPr>
              <a:t>gestión del cambio </a:t>
            </a:r>
            <a:r>
              <a:rPr lang="es-ES" sz="2800" dirty="0">
                <a:cs typeface="Lucida Sans Unicode" pitchFamily="34" charset="0"/>
              </a:rPr>
              <a:t>aparece como la principal capacidad a desarrollar por quienes lideran los establecimientos escolares. Y en este sentido, buscar mecanismos que permitan a los equipos directivos </a:t>
            </a:r>
            <a:r>
              <a:rPr lang="es-ES" sz="2800" b="1" i="1" dirty="0">
                <a:solidFill>
                  <a:srgbClr val="002060"/>
                </a:solidFill>
                <a:cs typeface="Lucida Sans Unicode" pitchFamily="34" charset="0"/>
              </a:rPr>
              <a:t>planificar estratégicamente el cambio</a:t>
            </a:r>
            <a:r>
              <a:rPr lang="es-ES" sz="2800" dirty="0">
                <a:cs typeface="Lucida Sans Unicode" pitchFamily="34" charset="0"/>
              </a:rPr>
              <a:t>, parece ser un factor clave que puede hacer la diferencia en medio de esta grave crisis”.</a:t>
            </a:r>
          </a:p>
        </p:txBody>
      </p:sp>
      <p:sp>
        <p:nvSpPr>
          <p:cNvPr id="8" name="CuadroTexto 7">
            <a:extLst>
              <a:ext uri="{FF2B5EF4-FFF2-40B4-BE49-F238E27FC236}">
                <a16:creationId xmlns:a16="http://schemas.microsoft.com/office/drawing/2014/main" id="{F4B70222-0FCB-4CF7-BAD1-4FBFA8DEF11B}"/>
              </a:ext>
            </a:extLst>
          </p:cNvPr>
          <p:cNvSpPr txBox="1"/>
          <p:nvPr/>
        </p:nvSpPr>
        <p:spPr>
          <a:xfrm>
            <a:off x="572020" y="483429"/>
            <a:ext cx="5247142" cy="1077218"/>
          </a:xfrm>
          <a:prstGeom prst="rect">
            <a:avLst/>
          </a:prstGeom>
          <a:noFill/>
        </p:spPr>
        <p:txBody>
          <a:bodyPr wrap="none" rtlCol="0">
            <a:spAutoFit/>
          </a:bodyPr>
          <a:lstStyle/>
          <a:p>
            <a:pPr algn="ctr"/>
            <a:r>
              <a:rPr lang="es-ES_tradnl" sz="3200" b="1" dirty="0">
                <a:solidFill>
                  <a:srgbClr val="002060"/>
                </a:solidFill>
              </a:rPr>
              <a:t>Cómo podemos implementar </a:t>
            </a:r>
          </a:p>
          <a:p>
            <a:pPr algn="ctr"/>
            <a:r>
              <a:rPr lang="es-ES_tradnl" sz="3200" b="1" dirty="0">
                <a:solidFill>
                  <a:srgbClr val="002060"/>
                </a:solidFill>
              </a:rPr>
              <a:t>el retorno a la presencialidad</a:t>
            </a:r>
          </a:p>
        </p:txBody>
      </p:sp>
      <p:pic>
        <p:nvPicPr>
          <p:cNvPr id="5" name="Imagen 4">
            <a:extLst>
              <a:ext uri="{FF2B5EF4-FFF2-40B4-BE49-F238E27FC236}">
                <a16:creationId xmlns:a16="http://schemas.microsoft.com/office/drawing/2014/main" id="{81C640ED-E18C-4EC4-BFD1-457825189807}"/>
              </a:ext>
            </a:extLst>
          </p:cNvPr>
          <p:cNvPicPr>
            <a:picLocks noChangeAspect="1"/>
          </p:cNvPicPr>
          <p:nvPr/>
        </p:nvPicPr>
        <p:blipFill>
          <a:blip r:embed="rId2"/>
          <a:stretch>
            <a:fillRect/>
          </a:stretch>
        </p:blipFill>
        <p:spPr>
          <a:xfrm>
            <a:off x="5783112" y="1291812"/>
            <a:ext cx="5883229" cy="5357712"/>
          </a:xfrm>
          <a:prstGeom prst="rect">
            <a:avLst/>
          </a:prstGeom>
        </p:spPr>
      </p:pic>
    </p:spTree>
    <p:extLst>
      <p:ext uri="{BB962C8B-B14F-4D97-AF65-F5344CB8AC3E}">
        <p14:creationId xmlns:p14="http://schemas.microsoft.com/office/powerpoint/2010/main" val="197124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4B70222-0FCB-4CF7-BAD1-4FBFA8DEF11B}"/>
              </a:ext>
            </a:extLst>
          </p:cNvPr>
          <p:cNvSpPr txBox="1"/>
          <p:nvPr/>
        </p:nvSpPr>
        <p:spPr>
          <a:xfrm>
            <a:off x="3472429" y="68818"/>
            <a:ext cx="5247142" cy="1077218"/>
          </a:xfrm>
          <a:prstGeom prst="rect">
            <a:avLst/>
          </a:prstGeom>
          <a:noFill/>
        </p:spPr>
        <p:txBody>
          <a:bodyPr wrap="none" rtlCol="0">
            <a:spAutoFit/>
          </a:bodyPr>
          <a:lstStyle/>
          <a:p>
            <a:pPr algn="ctr"/>
            <a:r>
              <a:rPr lang="es-ES_tradnl" sz="3200" b="1" dirty="0">
                <a:solidFill>
                  <a:srgbClr val="002060"/>
                </a:solidFill>
              </a:rPr>
              <a:t>Cómo podemos implementar </a:t>
            </a:r>
          </a:p>
          <a:p>
            <a:pPr algn="ctr"/>
            <a:r>
              <a:rPr lang="es-ES_tradnl" sz="3200" b="1" dirty="0">
                <a:solidFill>
                  <a:srgbClr val="002060"/>
                </a:solidFill>
              </a:rPr>
              <a:t>el retorno a la presencialidad</a:t>
            </a:r>
          </a:p>
        </p:txBody>
      </p:sp>
      <p:sp>
        <p:nvSpPr>
          <p:cNvPr id="10" name="CuadroTexto 9">
            <a:extLst>
              <a:ext uri="{FF2B5EF4-FFF2-40B4-BE49-F238E27FC236}">
                <a16:creationId xmlns:a16="http://schemas.microsoft.com/office/drawing/2014/main" id="{351AF021-6B5C-4E19-9928-2CB6A2646E9F}"/>
              </a:ext>
            </a:extLst>
          </p:cNvPr>
          <p:cNvSpPr txBox="1"/>
          <p:nvPr/>
        </p:nvSpPr>
        <p:spPr>
          <a:xfrm>
            <a:off x="7532678" y="1820216"/>
            <a:ext cx="3725508" cy="584775"/>
          </a:xfrm>
          <a:prstGeom prst="rect">
            <a:avLst/>
          </a:prstGeom>
          <a:noFill/>
        </p:spPr>
        <p:txBody>
          <a:bodyPr wrap="none" rtlCol="0">
            <a:spAutoFit/>
          </a:bodyPr>
          <a:lstStyle/>
          <a:p>
            <a:pPr algn="ctr"/>
            <a:r>
              <a:rPr lang="es-ES_tradnl" sz="3200" b="1" dirty="0">
                <a:solidFill>
                  <a:srgbClr val="002060"/>
                </a:solidFill>
              </a:rPr>
              <a:t>Gestión escolar 2021</a:t>
            </a:r>
          </a:p>
        </p:txBody>
      </p:sp>
      <p:pic>
        <p:nvPicPr>
          <p:cNvPr id="7" name="Imagen 6">
            <a:extLst>
              <a:ext uri="{FF2B5EF4-FFF2-40B4-BE49-F238E27FC236}">
                <a16:creationId xmlns:a16="http://schemas.microsoft.com/office/drawing/2014/main" id="{29D18CDD-DEB4-4A43-8B6E-7BB546B19218}"/>
              </a:ext>
            </a:extLst>
          </p:cNvPr>
          <p:cNvPicPr>
            <a:picLocks noChangeAspect="1"/>
          </p:cNvPicPr>
          <p:nvPr/>
        </p:nvPicPr>
        <p:blipFill>
          <a:blip r:embed="rId2"/>
          <a:stretch>
            <a:fillRect/>
          </a:stretch>
        </p:blipFill>
        <p:spPr>
          <a:xfrm>
            <a:off x="0" y="1437586"/>
            <a:ext cx="5677419" cy="5170286"/>
          </a:xfrm>
          <a:prstGeom prst="rect">
            <a:avLst/>
          </a:prstGeom>
        </p:spPr>
      </p:pic>
      <p:pic>
        <p:nvPicPr>
          <p:cNvPr id="6" name="Imagen 5">
            <a:extLst>
              <a:ext uri="{FF2B5EF4-FFF2-40B4-BE49-F238E27FC236}">
                <a16:creationId xmlns:a16="http://schemas.microsoft.com/office/drawing/2014/main" id="{79547C64-3859-4080-ABFF-DEEAD047CE26}"/>
              </a:ext>
            </a:extLst>
          </p:cNvPr>
          <p:cNvPicPr>
            <a:picLocks noChangeAspect="1"/>
          </p:cNvPicPr>
          <p:nvPr/>
        </p:nvPicPr>
        <p:blipFill>
          <a:blip r:embed="rId3"/>
          <a:stretch>
            <a:fillRect/>
          </a:stretch>
        </p:blipFill>
        <p:spPr>
          <a:xfrm>
            <a:off x="6514583" y="2895672"/>
            <a:ext cx="5248275" cy="3114675"/>
          </a:xfrm>
          <a:prstGeom prst="rect">
            <a:avLst/>
          </a:prstGeom>
        </p:spPr>
      </p:pic>
      <p:sp>
        <p:nvSpPr>
          <p:cNvPr id="11" name="Flecha: a la derecha 10">
            <a:extLst>
              <a:ext uri="{FF2B5EF4-FFF2-40B4-BE49-F238E27FC236}">
                <a16:creationId xmlns:a16="http://schemas.microsoft.com/office/drawing/2014/main" id="{3B22CA74-79B8-45C3-AB12-458BAF1496D1}"/>
              </a:ext>
            </a:extLst>
          </p:cNvPr>
          <p:cNvSpPr/>
          <p:nvPr/>
        </p:nvSpPr>
        <p:spPr>
          <a:xfrm>
            <a:off x="6115844" y="3372678"/>
            <a:ext cx="978408" cy="93096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5540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3"/>
          <p:cNvSpPr>
            <a:spLocks noGrp="1"/>
          </p:cNvSpPr>
          <p:nvPr>
            <p:ph sz="half" idx="4294967295"/>
          </p:nvPr>
        </p:nvSpPr>
        <p:spPr>
          <a:xfrm>
            <a:off x="5758804" y="517328"/>
            <a:ext cx="5933523" cy="96585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800" dirty="0">
                <a:solidFill>
                  <a:schemeClr val="bg1"/>
                </a:solidFill>
              </a:rPr>
              <a:t> </a:t>
            </a:r>
            <a:endParaRPr lang="es-ES_tradnl" sz="2800" dirty="0">
              <a:solidFill>
                <a:schemeClr val="accent4">
                  <a:lumMod val="20000"/>
                  <a:lumOff val="8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solidFill>
                <a:schemeClr val="accent4">
                  <a:lumMod val="20000"/>
                  <a:lumOff val="80000"/>
                </a:schemeClr>
              </a:solidFill>
            </a:endParaRPr>
          </a:p>
        </p:txBody>
      </p:sp>
      <p:sp>
        <p:nvSpPr>
          <p:cNvPr id="3" name="Marcador de contenido 3">
            <a:extLst>
              <a:ext uri="{FF2B5EF4-FFF2-40B4-BE49-F238E27FC236}">
                <a16:creationId xmlns:a16="http://schemas.microsoft.com/office/drawing/2014/main" id="{27265F9F-5032-C04D-B375-19FE4F96D86C}"/>
              </a:ext>
            </a:extLst>
          </p:cNvPr>
          <p:cNvSpPr txBox="1">
            <a:spLocks/>
          </p:cNvSpPr>
          <p:nvPr/>
        </p:nvSpPr>
        <p:spPr>
          <a:xfrm>
            <a:off x="5766216" y="2820018"/>
            <a:ext cx="5926111" cy="1217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s-ES_tradnl" sz="4800" b="1" dirty="0">
                <a:solidFill>
                  <a:schemeClr val="bg1"/>
                </a:solidFill>
              </a:rPr>
              <a:t>¿Cómo repensamos nuestra escuela?</a:t>
            </a:r>
            <a:endParaRPr lang="es-ES_tradnl" sz="4800" b="1" dirty="0">
              <a:solidFill>
                <a:schemeClr val="accent4">
                  <a:lumMod val="20000"/>
                  <a:lumOff val="80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45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7D42C1-E97F-0D47-82C5-6671EC2A2EB2}"/>
              </a:ext>
            </a:extLst>
          </p:cNvPr>
          <p:cNvSpPr txBox="1"/>
          <p:nvPr/>
        </p:nvSpPr>
        <p:spPr>
          <a:xfrm>
            <a:off x="283395" y="826590"/>
            <a:ext cx="11533671" cy="707886"/>
          </a:xfrm>
          <a:prstGeom prst="rect">
            <a:avLst/>
          </a:prstGeom>
          <a:noFill/>
        </p:spPr>
        <p:txBody>
          <a:bodyPr wrap="none" rtlCol="0">
            <a:spAutoFit/>
          </a:bodyPr>
          <a:lstStyle/>
          <a:p>
            <a:pPr algn="ctr"/>
            <a:r>
              <a:rPr lang="es-ES_tradnl" sz="4000" b="1" dirty="0">
                <a:solidFill>
                  <a:srgbClr val="002060"/>
                </a:solidFill>
              </a:rPr>
              <a:t>¿Cómo preparamos el camino para la presencialidad?</a:t>
            </a:r>
          </a:p>
        </p:txBody>
      </p:sp>
      <p:sp>
        <p:nvSpPr>
          <p:cNvPr id="5" name="CuadroTexto 4">
            <a:extLst>
              <a:ext uri="{FF2B5EF4-FFF2-40B4-BE49-F238E27FC236}">
                <a16:creationId xmlns:a16="http://schemas.microsoft.com/office/drawing/2014/main" id="{D1F69FC0-7CBD-44C5-A444-88DDA2136CC8}"/>
              </a:ext>
            </a:extLst>
          </p:cNvPr>
          <p:cNvSpPr txBox="1"/>
          <p:nvPr/>
        </p:nvSpPr>
        <p:spPr>
          <a:xfrm>
            <a:off x="480952" y="1855375"/>
            <a:ext cx="6098344" cy="4524315"/>
          </a:xfrm>
          <a:prstGeom prst="rect">
            <a:avLst/>
          </a:prstGeom>
          <a:noFill/>
        </p:spPr>
        <p:txBody>
          <a:bodyPr wrap="square">
            <a:spAutoFit/>
          </a:bodyPr>
          <a:lstStyle/>
          <a:p>
            <a:pPr algn="just"/>
            <a:r>
              <a:rPr lang="es-ES" sz="3200" dirty="0">
                <a:cs typeface="Lucida Sans Unicode" pitchFamily="34" charset="0"/>
              </a:rPr>
              <a:t>“La </a:t>
            </a:r>
            <a:r>
              <a:rPr lang="es-ES" sz="3200" b="1" dirty="0">
                <a:solidFill>
                  <a:srgbClr val="002060"/>
                </a:solidFill>
                <a:cs typeface="Lucida Sans Unicode" pitchFamily="34" charset="0"/>
              </a:rPr>
              <a:t>capacidad de adaptarse </a:t>
            </a:r>
            <a:r>
              <a:rPr lang="es-ES" sz="3200" dirty="0">
                <a:cs typeface="Lucida Sans Unicode" pitchFamily="34" charset="0"/>
              </a:rPr>
              <a:t>en un escenario externo que cambia constantemente, </a:t>
            </a:r>
            <a:r>
              <a:rPr lang="es-ES" sz="3200" b="1" dirty="0">
                <a:solidFill>
                  <a:srgbClr val="002060"/>
                </a:solidFill>
                <a:cs typeface="Lucida Sans Unicode" pitchFamily="34" charset="0"/>
              </a:rPr>
              <a:t>ajustando los recursos internos</a:t>
            </a:r>
            <a:r>
              <a:rPr lang="es-ES" sz="3200" b="1" dirty="0">
                <a:solidFill>
                  <a:schemeClr val="accent5">
                    <a:lumMod val="75000"/>
                  </a:schemeClr>
                </a:solidFill>
                <a:cs typeface="Lucida Sans Unicode" pitchFamily="34" charset="0"/>
              </a:rPr>
              <a:t> </a:t>
            </a:r>
            <a:r>
              <a:rPr lang="es-ES" sz="3200" dirty="0">
                <a:cs typeface="Lucida Sans Unicode" pitchFamily="34" charset="0"/>
              </a:rPr>
              <a:t>para cumplir con las exigencias y metas internas, aparece como un aspecto relevante de las escuelas que mejoran y sostienen proceso de mejora” (Hopkins, Reynolds &amp; Gray, 1999)</a:t>
            </a:r>
            <a:endParaRPr lang="es-CL" sz="3200" dirty="0"/>
          </a:p>
        </p:txBody>
      </p:sp>
      <p:pic>
        <p:nvPicPr>
          <p:cNvPr id="1026" name="Picture 2" descr="Educación en tiempos de pandemia | INSIBIO">
            <a:extLst>
              <a:ext uri="{FF2B5EF4-FFF2-40B4-BE49-F238E27FC236}">
                <a16:creationId xmlns:a16="http://schemas.microsoft.com/office/drawing/2014/main" id="{B9E27A87-59C3-4CB9-803B-156E0DC3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633" y="2169644"/>
            <a:ext cx="4815415" cy="191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7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33AAD802-D2BB-4DD4-B9BF-CA40BF05DA01}"/>
              </a:ext>
            </a:extLst>
          </p:cNvPr>
          <p:cNvSpPr>
            <a:spLocks noGrp="1"/>
          </p:cNvSpPr>
          <p:nvPr>
            <p:ph idx="1"/>
          </p:nvPr>
        </p:nvSpPr>
        <p:spPr>
          <a:xfrm>
            <a:off x="637968" y="2038749"/>
            <a:ext cx="6995283" cy="3527163"/>
          </a:xfrm>
        </p:spPr>
        <p:txBody>
          <a:bodyPr>
            <a:normAutofit fontScale="55000" lnSpcReduction="20000"/>
          </a:bodyPr>
          <a:lstStyle/>
          <a:p>
            <a:pPr marL="0" indent="0" algn="just">
              <a:lnSpc>
                <a:spcPct val="100000"/>
              </a:lnSpc>
              <a:spcBef>
                <a:spcPts val="0"/>
              </a:spcBef>
              <a:buNone/>
              <a:defRPr/>
            </a:pPr>
            <a:r>
              <a:rPr lang="es-ES" sz="5100" dirty="0">
                <a:cs typeface="Lucida Sans Unicode" pitchFamily="34" charset="0"/>
              </a:rPr>
              <a:t>«La </a:t>
            </a:r>
            <a:r>
              <a:rPr lang="es-ES" sz="5100" b="1" dirty="0">
                <a:solidFill>
                  <a:srgbClr val="002060"/>
                </a:solidFill>
                <a:cs typeface="Lucida Sans Unicode" pitchFamily="34" charset="0"/>
              </a:rPr>
              <a:t>implementación acrítica </a:t>
            </a:r>
            <a:r>
              <a:rPr lang="es-ES" sz="5100" dirty="0">
                <a:cs typeface="Lucida Sans Unicode" pitchFamily="34" charset="0"/>
              </a:rPr>
              <a:t>de mandatos externos se denomina gestión, no liderazgo. Los </a:t>
            </a:r>
            <a:r>
              <a:rPr lang="es-ES" sz="5100" b="1" dirty="0">
                <a:solidFill>
                  <a:srgbClr val="002060"/>
                </a:solidFill>
                <a:cs typeface="Lucida Sans Unicode" pitchFamily="34" charset="0"/>
              </a:rPr>
              <a:t>líderes reflexivos  son capaces de interpretar las iniciativas de política</a:t>
            </a:r>
            <a:r>
              <a:rPr lang="es-ES" sz="5100" dirty="0">
                <a:cs typeface="Lucida Sans Unicode" pitchFamily="34" charset="0"/>
              </a:rPr>
              <a:t>, en vez de simplemente aceptarlas, para que puedan adaptarse a las necesidades específicas de sus estudiantes y de la comunidad que atiende la escuela» (Bush, 2016).</a:t>
            </a:r>
          </a:p>
          <a:p>
            <a:pPr marL="0" indent="0" algn="just">
              <a:lnSpc>
                <a:spcPct val="100000"/>
              </a:lnSpc>
              <a:spcBef>
                <a:spcPts val="0"/>
              </a:spcBef>
              <a:buNone/>
              <a:defRPr/>
            </a:pPr>
            <a:endParaRPr lang="es-ES" sz="2000" dirty="0">
              <a:latin typeface="Lucida Sans Unicode" pitchFamily="34" charset="0"/>
              <a:cs typeface="Lucida Sans Unicode" pitchFamily="34" charset="0"/>
            </a:endParaRPr>
          </a:p>
          <a:p>
            <a:pPr marL="0" indent="0" algn="ctr">
              <a:lnSpc>
                <a:spcPct val="100000"/>
              </a:lnSpc>
              <a:spcBef>
                <a:spcPts val="0"/>
              </a:spcBef>
              <a:buNone/>
              <a:defRPr/>
            </a:pPr>
            <a:endParaRPr lang="es-ES" sz="1600" dirty="0">
              <a:latin typeface="Lucida Sans Unicode" pitchFamily="34" charset="0"/>
              <a:cs typeface="Lucida Sans Unicode" pitchFamily="34" charset="0"/>
            </a:endParaRPr>
          </a:p>
          <a:p>
            <a:pPr marL="0" indent="0" algn="ctr">
              <a:lnSpc>
                <a:spcPct val="100000"/>
              </a:lnSpc>
              <a:spcBef>
                <a:spcPts val="0"/>
              </a:spcBef>
              <a:buNone/>
              <a:defRPr/>
            </a:pPr>
            <a:endParaRPr lang="es-ES" sz="1600" dirty="0">
              <a:latin typeface="Lucida Sans Unicode" pitchFamily="34" charset="0"/>
              <a:cs typeface="Lucida Sans Unicode" pitchFamily="34" charset="0"/>
            </a:endParaRPr>
          </a:p>
          <a:p>
            <a:pPr algn="just">
              <a:defRPr/>
            </a:pPr>
            <a:endParaRPr lang="es-ES" sz="2000" dirty="0">
              <a:latin typeface="Lucida Sans Unicode" pitchFamily="34" charset="0"/>
              <a:cs typeface="Lucida Sans Unicode" pitchFamily="34" charset="0"/>
            </a:endParaRPr>
          </a:p>
          <a:p>
            <a:pPr>
              <a:defRPr/>
            </a:pPr>
            <a:endParaRPr lang="es-ES" dirty="0"/>
          </a:p>
        </p:txBody>
      </p:sp>
      <p:sp>
        <p:nvSpPr>
          <p:cNvPr id="4" name="CuadroTexto 3">
            <a:extLst>
              <a:ext uri="{FF2B5EF4-FFF2-40B4-BE49-F238E27FC236}">
                <a16:creationId xmlns:a16="http://schemas.microsoft.com/office/drawing/2014/main" id="{DE294876-DEA7-4778-A534-A9F4872B071F}"/>
              </a:ext>
            </a:extLst>
          </p:cNvPr>
          <p:cNvSpPr txBox="1"/>
          <p:nvPr/>
        </p:nvSpPr>
        <p:spPr>
          <a:xfrm>
            <a:off x="1778728" y="584202"/>
            <a:ext cx="8048614" cy="707886"/>
          </a:xfrm>
          <a:prstGeom prst="rect">
            <a:avLst/>
          </a:prstGeom>
          <a:noFill/>
        </p:spPr>
        <p:txBody>
          <a:bodyPr wrap="none" rtlCol="0">
            <a:spAutoFit/>
          </a:bodyPr>
          <a:lstStyle/>
          <a:p>
            <a:pPr algn="ctr"/>
            <a:r>
              <a:rPr lang="es-ES_tradnl" sz="4000" b="1" dirty="0">
                <a:solidFill>
                  <a:srgbClr val="002060"/>
                </a:solidFill>
              </a:rPr>
              <a:t>¿Cómo repensamos nuestra escuela?</a:t>
            </a:r>
          </a:p>
        </p:txBody>
      </p:sp>
      <p:pic>
        <p:nvPicPr>
          <p:cNvPr id="1026" name="Picture 2" descr="Asesoría Educativa online - Home | Facebook">
            <a:extLst>
              <a:ext uri="{FF2B5EF4-FFF2-40B4-BE49-F238E27FC236}">
                <a16:creationId xmlns:a16="http://schemas.microsoft.com/office/drawing/2014/main" id="{438FC03E-4A70-4445-9235-3524BC48E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2323909"/>
            <a:ext cx="3670934" cy="221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7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7D42C1-E97F-0D47-82C5-6671EC2A2EB2}"/>
              </a:ext>
            </a:extLst>
          </p:cNvPr>
          <p:cNvSpPr txBox="1"/>
          <p:nvPr/>
        </p:nvSpPr>
        <p:spPr>
          <a:xfrm>
            <a:off x="974474" y="548294"/>
            <a:ext cx="9736641" cy="830997"/>
          </a:xfrm>
          <a:prstGeom prst="rect">
            <a:avLst/>
          </a:prstGeom>
          <a:noFill/>
        </p:spPr>
        <p:txBody>
          <a:bodyPr wrap="none" rtlCol="0">
            <a:spAutoFit/>
          </a:bodyPr>
          <a:lstStyle/>
          <a:p>
            <a:pPr algn="ctr"/>
            <a:r>
              <a:rPr lang="es-ES_tradnl" sz="4800" b="1" dirty="0">
                <a:solidFill>
                  <a:srgbClr val="002060"/>
                </a:solidFill>
              </a:rPr>
              <a:t>¿Cómo gestionamos nuestra escuela?</a:t>
            </a:r>
          </a:p>
        </p:txBody>
      </p:sp>
      <p:sp>
        <p:nvSpPr>
          <p:cNvPr id="7" name="CuadroTexto 6">
            <a:extLst>
              <a:ext uri="{FF2B5EF4-FFF2-40B4-BE49-F238E27FC236}">
                <a16:creationId xmlns:a16="http://schemas.microsoft.com/office/drawing/2014/main" id="{FB7FC15F-8B29-4368-B6B9-61E169A18712}"/>
              </a:ext>
            </a:extLst>
          </p:cNvPr>
          <p:cNvSpPr txBox="1"/>
          <p:nvPr/>
        </p:nvSpPr>
        <p:spPr>
          <a:xfrm>
            <a:off x="787300" y="1963628"/>
            <a:ext cx="7733848" cy="2062103"/>
          </a:xfrm>
          <a:prstGeom prst="rect">
            <a:avLst/>
          </a:prstGeom>
          <a:noFill/>
        </p:spPr>
        <p:txBody>
          <a:bodyPr wrap="square">
            <a:spAutoFit/>
          </a:bodyPr>
          <a:lstStyle/>
          <a:p>
            <a:pPr algn="just"/>
            <a:r>
              <a:rPr lang="es-ES" sz="3200" dirty="0">
                <a:solidFill>
                  <a:srgbClr val="000000"/>
                </a:solidFill>
                <a:effectLst/>
                <a:ea typeface="Arial" panose="020B0604020202020204" pitchFamily="34" charset="0"/>
              </a:rPr>
              <a:t>“Las prácticas de liderazgo escolar </a:t>
            </a:r>
            <a:r>
              <a:rPr lang="es-ES" sz="3200" b="1" dirty="0">
                <a:solidFill>
                  <a:srgbClr val="002060"/>
                </a:solidFill>
                <a:effectLst/>
                <a:ea typeface="Arial" panose="020B0604020202020204" pitchFamily="34" charset="0"/>
              </a:rPr>
              <a:t>han cambiado considerablemente</a:t>
            </a:r>
            <a:r>
              <a:rPr lang="es-ES" sz="3200" dirty="0">
                <a:solidFill>
                  <a:srgbClr val="000000"/>
                </a:solidFill>
                <a:effectLst/>
                <a:ea typeface="Arial" panose="020B0604020202020204" pitchFamily="34" charset="0"/>
              </a:rPr>
              <a:t> y tal vez de manera </a:t>
            </a:r>
            <a:r>
              <a:rPr lang="es-ES" sz="3200" b="1" dirty="0">
                <a:solidFill>
                  <a:srgbClr val="002060"/>
                </a:solidFill>
                <a:effectLst/>
                <a:ea typeface="Arial" panose="020B0604020202020204" pitchFamily="34" charset="0"/>
              </a:rPr>
              <a:t>irreversible</a:t>
            </a:r>
            <a:r>
              <a:rPr lang="es-ES" sz="3200" dirty="0">
                <a:solidFill>
                  <a:srgbClr val="000000"/>
                </a:solidFill>
                <a:effectLst/>
                <a:ea typeface="Arial" panose="020B0604020202020204" pitchFamily="34" charset="0"/>
              </a:rPr>
              <a:t> debido al COVID-19” (Harris &amp; Jones, 2020).</a:t>
            </a:r>
            <a:endParaRPr lang="es-CL" sz="3200" dirty="0"/>
          </a:p>
        </p:txBody>
      </p:sp>
      <p:pic>
        <p:nvPicPr>
          <p:cNvPr id="6" name="Imagen 5">
            <a:extLst>
              <a:ext uri="{FF2B5EF4-FFF2-40B4-BE49-F238E27FC236}">
                <a16:creationId xmlns:a16="http://schemas.microsoft.com/office/drawing/2014/main" id="{DF12620D-900A-4343-8257-6954A4B773B6}"/>
              </a:ext>
            </a:extLst>
          </p:cNvPr>
          <p:cNvPicPr>
            <a:picLocks noChangeAspect="1"/>
          </p:cNvPicPr>
          <p:nvPr/>
        </p:nvPicPr>
        <p:blipFill>
          <a:blip r:embed="rId2"/>
          <a:stretch>
            <a:fillRect/>
          </a:stretch>
        </p:blipFill>
        <p:spPr>
          <a:xfrm>
            <a:off x="8458359" y="3290281"/>
            <a:ext cx="3352800" cy="3019425"/>
          </a:xfrm>
          <a:prstGeom prst="rect">
            <a:avLst/>
          </a:prstGeom>
        </p:spPr>
      </p:pic>
    </p:spTree>
    <p:extLst>
      <p:ext uri="{BB962C8B-B14F-4D97-AF65-F5344CB8AC3E}">
        <p14:creationId xmlns:p14="http://schemas.microsoft.com/office/powerpoint/2010/main" val="407835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AE442DC-F615-4109-A68E-1A4DE752847B}"/>
              </a:ext>
            </a:extLst>
          </p:cNvPr>
          <p:cNvPicPr>
            <a:picLocks noChangeAspect="1"/>
          </p:cNvPicPr>
          <p:nvPr/>
        </p:nvPicPr>
        <p:blipFill>
          <a:blip r:embed="rId2"/>
          <a:stretch>
            <a:fillRect/>
          </a:stretch>
        </p:blipFill>
        <p:spPr>
          <a:xfrm>
            <a:off x="153714" y="1152152"/>
            <a:ext cx="6586379" cy="5394940"/>
          </a:xfrm>
          <a:prstGeom prst="rect">
            <a:avLst/>
          </a:prstGeom>
        </p:spPr>
      </p:pic>
      <p:sp>
        <p:nvSpPr>
          <p:cNvPr id="4" name="CuadroTexto 3">
            <a:extLst>
              <a:ext uri="{FF2B5EF4-FFF2-40B4-BE49-F238E27FC236}">
                <a16:creationId xmlns:a16="http://schemas.microsoft.com/office/drawing/2014/main" id="{DE294876-DEA7-4778-A534-A9F4872B071F}"/>
              </a:ext>
            </a:extLst>
          </p:cNvPr>
          <p:cNvSpPr txBox="1"/>
          <p:nvPr/>
        </p:nvSpPr>
        <p:spPr>
          <a:xfrm>
            <a:off x="916994" y="548294"/>
            <a:ext cx="9851608" cy="646331"/>
          </a:xfrm>
          <a:prstGeom prst="rect">
            <a:avLst/>
          </a:prstGeom>
          <a:noFill/>
        </p:spPr>
        <p:txBody>
          <a:bodyPr wrap="none" rtlCol="0">
            <a:spAutoFit/>
          </a:bodyPr>
          <a:lstStyle/>
          <a:p>
            <a:pPr algn="ctr"/>
            <a:r>
              <a:rPr lang="es-ES_tradnl" sz="3600" b="1" dirty="0">
                <a:solidFill>
                  <a:srgbClr val="002060"/>
                </a:solidFill>
              </a:rPr>
              <a:t>¿Cómo repensamos el retorno a la presencialidad?</a:t>
            </a:r>
          </a:p>
        </p:txBody>
      </p:sp>
      <p:sp>
        <p:nvSpPr>
          <p:cNvPr id="7" name="Rectángulo: esquinas redondeadas 6">
            <a:extLst>
              <a:ext uri="{FF2B5EF4-FFF2-40B4-BE49-F238E27FC236}">
                <a16:creationId xmlns:a16="http://schemas.microsoft.com/office/drawing/2014/main" id="{AB426AC1-05BA-4A58-B2E6-DFCD83BD7D93}"/>
              </a:ext>
            </a:extLst>
          </p:cNvPr>
          <p:cNvSpPr/>
          <p:nvPr/>
        </p:nvSpPr>
        <p:spPr>
          <a:xfrm>
            <a:off x="2718534" y="3174595"/>
            <a:ext cx="1644098" cy="1157559"/>
          </a:xfrm>
          <a:prstGeom prst="roundRect">
            <a:avLst/>
          </a:prstGeom>
          <a:solidFill>
            <a:srgbClr val="E1595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lumMod val="95000"/>
                  </a:schemeClr>
                </a:solidFill>
              </a:rPr>
              <a:t>PROCESO</a:t>
            </a:r>
          </a:p>
        </p:txBody>
      </p:sp>
      <p:sp>
        <p:nvSpPr>
          <p:cNvPr id="8" name="Flecha: a la derecha 7">
            <a:extLst>
              <a:ext uri="{FF2B5EF4-FFF2-40B4-BE49-F238E27FC236}">
                <a16:creationId xmlns:a16="http://schemas.microsoft.com/office/drawing/2014/main" id="{69E0EB81-79AE-4FEE-9D6A-1F031EBB1F9C}"/>
              </a:ext>
            </a:extLst>
          </p:cNvPr>
          <p:cNvSpPr/>
          <p:nvPr/>
        </p:nvSpPr>
        <p:spPr>
          <a:xfrm>
            <a:off x="6967539" y="3401189"/>
            <a:ext cx="978408" cy="93096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216323E8-4C4B-47C7-BF82-9CD9672C1ADB}"/>
              </a:ext>
            </a:extLst>
          </p:cNvPr>
          <p:cNvSpPr txBox="1"/>
          <p:nvPr/>
        </p:nvSpPr>
        <p:spPr>
          <a:xfrm>
            <a:off x="7770515" y="2712930"/>
            <a:ext cx="4267771" cy="461665"/>
          </a:xfrm>
          <a:prstGeom prst="rect">
            <a:avLst/>
          </a:prstGeom>
          <a:noFill/>
        </p:spPr>
        <p:txBody>
          <a:bodyPr wrap="none" rtlCol="0">
            <a:spAutoFit/>
          </a:bodyPr>
          <a:lstStyle/>
          <a:p>
            <a:r>
              <a:rPr lang="es-CL" sz="2400" i="1" dirty="0"/>
              <a:t>Pensar en un retorno </a:t>
            </a:r>
            <a:r>
              <a:rPr lang="es-CL" sz="2400" b="1" i="1" dirty="0"/>
              <a:t>estratégico</a:t>
            </a:r>
          </a:p>
        </p:txBody>
      </p:sp>
      <p:pic>
        <p:nvPicPr>
          <p:cNvPr id="12" name="Imagen 11">
            <a:extLst>
              <a:ext uri="{FF2B5EF4-FFF2-40B4-BE49-F238E27FC236}">
                <a16:creationId xmlns:a16="http://schemas.microsoft.com/office/drawing/2014/main" id="{8BEB040A-F083-4F4A-BDC4-E13DFEECD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393" y="3448149"/>
            <a:ext cx="3462016" cy="2985027"/>
          </a:xfrm>
          <a:prstGeom prst="rect">
            <a:avLst/>
          </a:prstGeom>
        </p:spPr>
      </p:pic>
    </p:spTree>
    <p:extLst>
      <p:ext uri="{BB962C8B-B14F-4D97-AF65-F5344CB8AC3E}">
        <p14:creationId xmlns:p14="http://schemas.microsoft.com/office/powerpoint/2010/main" val="93073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3"/>
          <p:cNvSpPr>
            <a:spLocks noGrp="1"/>
          </p:cNvSpPr>
          <p:nvPr>
            <p:ph sz="half" idx="4294967295"/>
          </p:nvPr>
        </p:nvSpPr>
        <p:spPr>
          <a:xfrm>
            <a:off x="5758804" y="517328"/>
            <a:ext cx="5933523" cy="96585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800" dirty="0">
                <a:solidFill>
                  <a:schemeClr val="bg1"/>
                </a:solidFill>
              </a:rPr>
              <a:t> </a:t>
            </a:r>
            <a:endParaRPr lang="es-ES_tradnl" sz="2800" dirty="0">
              <a:solidFill>
                <a:schemeClr val="accent4">
                  <a:lumMod val="20000"/>
                  <a:lumOff val="8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solidFill>
                <a:schemeClr val="accent4">
                  <a:lumMod val="20000"/>
                  <a:lumOff val="80000"/>
                </a:schemeClr>
              </a:solidFill>
            </a:endParaRPr>
          </a:p>
        </p:txBody>
      </p:sp>
      <p:sp>
        <p:nvSpPr>
          <p:cNvPr id="3" name="Marcador de contenido 3">
            <a:extLst>
              <a:ext uri="{FF2B5EF4-FFF2-40B4-BE49-F238E27FC236}">
                <a16:creationId xmlns:a16="http://schemas.microsoft.com/office/drawing/2014/main" id="{27265F9F-5032-C04D-B375-19FE4F96D86C}"/>
              </a:ext>
            </a:extLst>
          </p:cNvPr>
          <p:cNvSpPr txBox="1">
            <a:spLocks/>
          </p:cNvSpPr>
          <p:nvPr/>
        </p:nvSpPr>
        <p:spPr>
          <a:xfrm>
            <a:off x="5758804" y="2820018"/>
            <a:ext cx="5926111" cy="1217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0" indent="-742950" defTabSz="914400" rtl="0" eaLnBrk="1" fontAlgn="auto" latinLnBrk="0" hangingPunct="1">
              <a:lnSpc>
                <a:spcPct val="100000"/>
              </a:lnSpc>
              <a:spcBef>
                <a:spcPts val="0"/>
              </a:spcBef>
              <a:spcAft>
                <a:spcPts val="0"/>
              </a:spcAft>
              <a:buClrTx/>
              <a:buSzTx/>
              <a:buFont typeface="+mj-lt"/>
              <a:buAutoNum type="arabicPeriod" startAt="2"/>
              <a:tabLst/>
              <a:defRPr/>
            </a:pPr>
            <a:r>
              <a:rPr kumimoji="0" lang="es-ES_tradnl" sz="4800" b="1" i="0" u="none" strike="noStrike" kern="1200" cap="none" spc="0" normalizeH="0" baseline="0" noProof="0" dirty="0">
                <a:ln>
                  <a:noFill/>
                </a:ln>
                <a:solidFill>
                  <a:prstClr val="white"/>
                </a:solidFill>
                <a:effectLst/>
                <a:uLnTx/>
                <a:uFillTx/>
                <a:latin typeface="Calibri" panose="020F0502020204030204"/>
                <a:ea typeface="+mn-ea"/>
                <a:cs typeface="+mn-cs"/>
              </a:rPr>
              <a:t>Contexto, consecuencias, desafíos y prioridades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07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icio :: IE - Universidad de Chile ::">
            <a:extLst>
              <a:ext uri="{FF2B5EF4-FFF2-40B4-BE49-F238E27FC236}">
                <a16:creationId xmlns:a16="http://schemas.microsoft.com/office/drawing/2014/main" id="{6685F381-5687-487F-A01E-017404005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01" y="4921341"/>
            <a:ext cx="2542127" cy="70415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74ABA10-67CA-476F-ACCC-7755A5411175}"/>
              </a:ext>
            </a:extLst>
          </p:cNvPr>
          <p:cNvSpPr txBox="1"/>
          <p:nvPr/>
        </p:nvSpPr>
        <p:spPr>
          <a:xfrm>
            <a:off x="0" y="700064"/>
            <a:ext cx="3041330" cy="3046988"/>
          </a:xfrm>
          <a:prstGeom prst="rect">
            <a:avLst/>
          </a:prstGeom>
          <a:noFill/>
        </p:spPr>
        <p:txBody>
          <a:bodyPr wrap="square" rtlCol="0">
            <a:spAutoFit/>
          </a:bodyPr>
          <a:lstStyle/>
          <a:p>
            <a:pPr algn="ctr"/>
            <a:r>
              <a:rPr lang="es-ES_tradnl" sz="3200" b="1" dirty="0">
                <a:solidFill>
                  <a:srgbClr val="002060"/>
                </a:solidFill>
              </a:rPr>
              <a:t>Quiénes han sido los primeros </a:t>
            </a:r>
          </a:p>
          <a:p>
            <a:pPr algn="ctr"/>
            <a:r>
              <a:rPr lang="es-ES_tradnl" sz="3200" b="1" dirty="0">
                <a:solidFill>
                  <a:srgbClr val="002060"/>
                </a:solidFill>
              </a:rPr>
              <a:t>en volver a clases en cada país</a:t>
            </a:r>
          </a:p>
        </p:txBody>
      </p:sp>
      <p:pic>
        <p:nvPicPr>
          <p:cNvPr id="9" name="Imagen 8">
            <a:extLst>
              <a:ext uri="{FF2B5EF4-FFF2-40B4-BE49-F238E27FC236}">
                <a16:creationId xmlns:a16="http://schemas.microsoft.com/office/drawing/2014/main" id="{F825FC51-4EC1-47FF-A804-AA19BEF80B3B}"/>
              </a:ext>
            </a:extLst>
          </p:cNvPr>
          <p:cNvPicPr>
            <a:picLocks noChangeAspect="1"/>
          </p:cNvPicPr>
          <p:nvPr/>
        </p:nvPicPr>
        <p:blipFill>
          <a:blip r:embed="rId3"/>
          <a:stretch>
            <a:fillRect/>
          </a:stretch>
        </p:blipFill>
        <p:spPr>
          <a:xfrm>
            <a:off x="2910997" y="417219"/>
            <a:ext cx="8007225" cy="6023562"/>
          </a:xfrm>
          <a:prstGeom prst="rect">
            <a:avLst/>
          </a:prstGeom>
        </p:spPr>
      </p:pic>
    </p:spTree>
    <p:extLst>
      <p:ext uri="{BB962C8B-B14F-4D97-AF65-F5344CB8AC3E}">
        <p14:creationId xmlns:p14="http://schemas.microsoft.com/office/powerpoint/2010/main" val="39001066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3565</TotalTime>
  <Words>535</Words>
  <Application>Microsoft Office PowerPoint</Application>
  <PresentationFormat>Panorámica</PresentationFormat>
  <Paragraphs>65</Paragraphs>
  <Slides>22</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22</vt:i4>
      </vt:variant>
    </vt:vector>
  </HeadingPairs>
  <TitlesOfParts>
    <vt:vector size="31" baseType="lpstr">
      <vt:lpstr>Arial</vt:lpstr>
      <vt:lpstr>Calibri</vt:lpstr>
      <vt:lpstr>Calibri Light</vt:lpstr>
      <vt:lpstr>Candara</vt:lpstr>
      <vt:lpstr>Garamond</vt:lpstr>
      <vt:lpstr>Lucida Sans Unicode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Marco para la reapertura de las escuelas (UNESCO, UNICEF, Banco Mundial, Programa Mundial de Alimentos, 2020) señala que se deben considerar tres momentos para un retorno a la presencialidad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o título de la presentación</dc:title>
  <dc:creator>Microsoft</dc:creator>
  <cp:lastModifiedBy> </cp:lastModifiedBy>
  <cp:revision>181</cp:revision>
  <dcterms:created xsi:type="dcterms:W3CDTF">2018-11-15T18:58:27Z</dcterms:created>
  <dcterms:modified xsi:type="dcterms:W3CDTF">2020-11-24T12:27:55Z</dcterms:modified>
</cp:coreProperties>
</file>